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5" r:id="rId6"/>
    <p:sldId id="266" r:id="rId7"/>
    <p:sldId id="267" r:id="rId8"/>
    <p:sldId id="268" r:id="rId9"/>
    <p:sldId id="261"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5E929-DF61-2D85-7BB1-3110DE6DC4AB}" v="2" dt="2023-11-27T19:38:43.758"/>
    <p1510:client id="{69FE513B-2B40-402E-A6D0-A55676BC7C00}" v="42" dt="2023-11-20T16:39:34.748"/>
    <p1510:client id="{A75A9DF0-33B1-1D06-4965-A9ED582E4DAB}" v="584" dt="2023-11-24T03:22:50.870"/>
    <p1510:client id="{B862EC8F-D398-D00B-2551-4D8E96E30F59}" v="53" dt="2023-11-25T00:01:27.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5" autoAdjust="0"/>
    <p:restoredTop sz="94660"/>
  </p:normalViewPr>
  <p:slideViewPr>
    <p:cSldViewPr snapToGrid="0">
      <p:cViewPr varScale="1">
        <p:scale>
          <a:sx n="114" d="100"/>
          <a:sy n="114"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9401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01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446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082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598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766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883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1412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48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035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719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0989730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dpi.com/1996-1073/16/14/5274" TargetMode="External"/><Relationship Id="rId7" Type="http://schemas.openxmlformats.org/officeDocument/2006/relationships/hyperlink" Target="https://www.caranddriver.com/features/a41001087/pros-and-cons-electric-cars/"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file:///Users/avery/Downloads/A_Study_on_the_Impact_of_Perceived_Benefits_on_Cus.pdf" TargetMode="External"/><Relationship Id="rId5" Type="http://schemas.openxmlformats.org/officeDocument/2006/relationships/hyperlink" Target="https://www.science.org/doi/10.1126/sciadv.abi7633" TargetMode="External"/><Relationship Id="rId4" Type="http://schemas.openxmlformats.org/officeDocument/2006/relationships/hyperlink" Target="https://www.forbes.com/sites/jamesmorris/2021/03/27/synthetic-fuels-wont-save-the-planet-so-dont-say-they-could/?sh=5427db9c69a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imated Driven Car">
            <a:extLst>
              <a:ext uri="{FF2B5EF4-FFF2-40B4-BE49-F238E27FC236}">
                <a16:creationId xmlns:a16="http://schemas.microsoft.com/office/drawing/2014/main" id="{7CE322F9-2671-AF3E-6B26-E4218300680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DFD8B-0DDA-BEF9-42F1-AA67E4DE61A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latin typeface="Times New Roman"/>
                <a:cs typeface="Times New Roman"/>
              </a:rPr>
              <a:t>How do electric vehicles (EVs), an alternative fuel source, impact the environment?</a:t>
            </a:r>
          </a:p>
        </p:txBody>
      </p:sp>
      <p:sp>
        <p:nvSpPr>
          <p:cNvPr id="3" name="Subtitle 2">
            <a:extLst>
              <a:ext uri="{FF2B5EF4-FFF2-40B4-BE49-F238E27FC236}">
                <a16:creationId xmlns:a16="http://schemas.microsoft.com/office/drawing/2014/main" id="{42F1821F-25B5-2FC1-DCEF-E8773FCC826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latin typeface="Times New Roman"/>
                <a:cs typeface="Times New Roman"/>
              </a:rPr>
              <a:t>Avery Gunter, Ray Zhou, Cameron Smith, Haslett Flores</a:t>
            </a:r>
          </a:p>
        </p:txBody>
      </p:sp>
    </p:spTree>
    <p:extLst>
      <p:ext uri="{BB962C8B-B14F-4D97-AF65-F5344CB8AC3E}">
        <p14:creationId xmlns:p14="http://schemas.microsoft.com/office/powerpoint/2010/main" val="1568251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bulb on green grass">
            <a:extLst>
              <a:ext uri="{FF2B5EF4-FFF2-40B4-BE49-F238E27FC236}">
                <a16:creationId xmlns:a16="http://schemas.microsoft.com/office/drawing/2014/main" id="{35FE634C-EF8F-3C5E-B7CB-9C2B38927241}"/>
              </a:ext>
            </a:extLst>
          </p:cNvPr>
          <p:cNvPicPr>
            <a:picLocks noChangeAspect="1"/>
          </p:cNvPicPr>
          <p:nvPr/>
        </p:nvPicPr>
        <p:blipFill rotWithShape="1">
          <a:blip r:embed="rId2"/>
          <a:srcRect l="26173" r="26598" b="-10"/>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7A3DC942-EFB7-A33A-BDAF-6D0F97D12F65}"/>
              </a:ext>
            </a:extLst>
          </p:cNvPr>
          <p:cNvSpPr>
            <a:spLocks noGrp="1"/>
          </p:cNvSpPr>
          <p:nvPr>
            <p:ph type="title"/>
          </p:nvPr>
        </p:nvSpPr>
        <p:spPr>
          <a:xfrm>
            <a:off x="5026302" y="214258"/>
            <a:ext cx="5721484" cy="744377"/>
          </a:xfrm>
        </p:spPr>
        <p:txBody>
          <a:bodyPr>
            <a:normAutofit/>
          </a:bodyPr>
          <a:lstStyle/>
          <a:p>
            <a:r>
              <a:rPr lang="en-US">
                <a:latin typeface="Times New Roman"/>
                <a:cs typeface="Times New Roman"/>
              </a:rPr>
              <a:t>V. Discussion</a:t>
            </a:r>
          </a:p>
        </p:txBody>
      </p:sp>
      <p:sp>
        <p:nvSpPr>
          <p:cNvPr id="3" name="Content Placeholder 2">
            <a:extLst>
              <a:ext uri="{FF2B5EF4-FFF2-40B4-BE49-F238E27FC236}">
                <a16:creationId xmlns:a16="http://schemas.microsoft.com/office/drawing/2014/main" id="{F4043F9C-A37C-EA40-9EB7-0F8C8243152A}"/>
              </a:ext>
            </a:extLst>
          </p:cNvPr>
          <p:cNvSpPr>
            <a:spLocks noGrp="1"/>
          </p:cNvSpPr>
          <p:nvPr>
            <p:ph idx="1"/>
          </p:nvPr>
        </p:nvSpPr>
        <p:spPr>
          <a:xfrm>
            <a:off x="5142540" y="1235640"/>
            <a:ext cx="6418907" cy="5410389"/>
          </a:xfrm>
        </p:spPr>
        <p:txBody>
          <a:bodyPr vert="horz" lIns="91440" tIns="45720" rIns="91440" bIns="45720" rtlCol="0" anchor="t">
            <a:normAutofit/>
          </a:bodyPr>
          <a:lstStyle/>
          <a:p>
            <a:r>
              <a:rPr lang="en-US" sz="1400" dirty="0">
                <a:latin typeface="Times New Roman"/>
                <a:cs typeface="Times New Roman"/>
              </a:rPr>
              <a:t> The discussion reveals a comprehensive analysis of the environmental effects of electric vehicles (EVs). Firstly, the environmental impact of EV battery production is highlighted by the substantial quantities of critical materials like lithium, nickel, manganese, and cobalt required. This aligns with the emphasis on the challenges posed by the extraction of these materials, emphasizing the need for alternative and more sustainable mining methods. The worldwide spread of these crucial elements adds a political and geographical aspect, which reinforces the demand for a comprehensive strategy for integrating electric vehicles into smart cities, considering the intricacies of the global supply chain. The upward trend in global lithium production accentuates the surge in demand for EVs. However, the limitations of the data urge a deeper exploration into the sustainability of increased lithium production. Shifting towards alternative fuels becomes imperative when considering the overwhelming reliance on traditional gasoline revealed by the data. With only 15% of vehicles powered by alternative fuels, the stark contrast underscores the urgent need for a transition to more sustainable alternatives to address carbon emissions. Data on greenhouse gas emissions and EV lifecycle assessment supports the focus on reducing environmental impact. The representation of lower greenhouse gas emissions of EVs over their lifetime aligns with the claims regarding the environmental benefits of electric vehicles. The decreasing greenhouse gas emissions with a cleaner electricity grid coincides with the argument for transitioning to cleaner energy sources. The data aligns with the focus on recycling lithium-ion batteries for sustainable waste management. However, limitations such as the lack of specific data needed for a more thorough assessment of recycling practices. It also acknowledges assumptions and limitations, including the reliability of data sources, possible variations in mining practices, and geopolitical complexities not fully covered in the data.</a:t>
            </a:r>
          </a:p>
        </p:txBody>
      </p:sp>
    </p:spTree>
    <p:extLst>
      <p:ext uri="{BB962C8B-B14F-4D97-AF65-F5344CB8AC3E}">
        <p14:creationId xmlns:p14="http://schemas.microsoft.com/office/powerpoint/2010/main" val="341851972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9468-94B6-00DB-F03B-A01E7933A852}"/>
              </a:ext>
            </a:extLst>
          </p:cNvPr>
          <p:cNvSpPr>
            <a:spLocks noGrp="1"/>
          </p:cNvSpPr>
          <p:nvPr>
            <p:ph type="title"/>
          </p:nvPr>
        </p:nvSpPr>
        <p:spPr>
          <a:xfrm>
            <a:off x="5868557" y="1138036"/>
            <a:ext cx="5444382" cy="1402470"/>
          </a:xfrm>
        </p:spPr>
        <p:txBody>
          <a:bodyPr anchor="t">
            <a:normAutofit/>
          </a:bodyPr>
          <a:lstStyle/>
          <a:p>
            <a:r>
              <a:rPr lang="en-US" sz="3200">
                <a:latin typeface="Times New Roman"/>
                <a:cs typeface="Times New Roman"/>
              </a:rPr>
              <a:t>VI. Conclusion</a:t>
            </a:r>
          </a:p>
        </p:txBody>
      </p:sp>
      <p:sp>
        <p:nvSpPr>
          <p:cNvPr id="3" name="Content Placeholder 2">
            <a:extLst>
              <a:ext uri="{FF2B5EF4-FFF2-40B4-BE49-F238E27FC236}">
                <a16:creationId xmlns:a16="http://schemas.microsoft.com/office/drawing/2014/main" id="{071A1A38-0E60-C645-6284-FCBB5434E65A}"/>
              </a:ext>
            </a:extLst>
          </p:cNvPr>
          <p:cNvSpPr>
            <a:spLocks noGrp="1"/>
          </p:cNvSpPr>
          <p:nvPr>
            <p:ph idx="1"/>
          </p:nvPr>
        </p:nvSpPr>
        <p:spPr>
          <a:xfrm>
            <a:off x="5377778" y="1840838"/>
            <a:ext cx="6619669" cy="4663172"/>
          </a:xfrm>
        </p:spPr>
        <p:txBody>
          <a:bodyPr vert="horz" lIns="91440" tIns="45720" rIns="91440" bIns="45720" rtlCol="0" anchor="t">
            <a:normAutofit/>
          </a:bodyPr>
          <a:lstStyle/>
          <a:p>
            <a:r>
              <a:rPr lang="en-US" sz="1800" dirty="0">
                <a:latin typeface="Times New Roman"/>
                <a:cs typeface="Times New Roman"/>
              </a:rPr>
              <a:t>The purpose of this research is to explore the positive and negative impacts of alternative fuel sources for vehicles on the environment, since gas-powered cars are the main cause of greenhouse gases hurting our environment. The exploration into the environmental impact of electric vehicles (EVs) sheds light on critical aspects of their production, usage, and disposal. The shift from fossil fuel-dependent transportation to electricity as an alternative fuel source creates a thorough investigation into EV battery components and extraction methods. Our study examines the global adoption of electric vehicles, revealing a surge in demand mirrored by the upward trend in lithium production. However, there is a need for a more in-depth exploration of the sustainability of increased lithium production. The contrast between the reliance on traditional gasoline and the limited use of alternative fuels emphasizes the urgency for a transition to more sustainable options to curb carbon emissions. The findings align with the environmental benefits of EVs, emphasizing the importance of cleaner energy sources and recycling practices.</a:t>
            </a:r>
          </a:p>
          <a:p>
            <a:pPr marL="0" indent="0">
              <a:buNone/>
            </a:pPr>
            <a:endParaRPr lang="en-US" sz="1400">
              <a:latin typeface="Times New Roman"/>
              <a:cs typeface="Times New Roman"/>
            </a:endParaRPr>
          </a:p>
        </p:txBody>
      </p:sp>
      <p:pic>
        <p:nvPicPr>
          <p:cNvPr id="5" name="Picture 4" descr="Large car car park from above">
            <a:extLst>
              <a:ext uri="{FF2B5EF4-FFF2-40B4-BE49-F238E27FC236}">
                <a16:creationId xmlns:a16="http://schemas.microsoft.com/office/drawing/2014/main" id="{DA50E1A9-01D9-F587-3CB2-832011FB8D9B}"/>
              </a:ext>
            </a:extLst>
          </p:cNvPr>
          <p:cNvPicPr>
            <a:picLocks noChangeAspect="1"/>
          </p:cNvPicPr>
          <p:nvPr/>
        </p:nvPicPr>
        <p:blipFill rotWithShape="1">
          <a:blip r:embed="rId2"/>
          <a:srcRect l="10272" r="39743" b="9"/>
          <a:stretch/>
        </p:blipFill>
        <p:spPr>
          <a:xfrm>
            <a:off x="-1" y="10"/>
            <a:ext cx="5151179" cy="6857990"/>
          </a:xfrm>
          <a:prstGeom prst="rect">
            <a:avLst/>
          </a:prstGeom>
        </p:spPr>
      </p:pic>
    </p:spTree>
    <p:extLst>
      <p:ext uri="{BB962C8B-B14F-4D97-AF65-F5344CB8AC3E}">
        <p14:creationId xmlns:p14="http://schemas.microsoft.com/office/powerpoint/2010/main" val="15442426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erial view of a city skyline">
            <a:extLst>
              <a:ext uri="{FF2B5EF4-FFF2-40B4-BE49-F238E27FC236}">
                <a16:creationId xmlns:a16="http://schemas.microsoft.com/office/drawing/2014/main" id="{92F15CF5-C896-9452-7AAC-FB28982469FE}"/>
              </a:ext>
            </a:extLst>
          </p:cNvPr>
          <p:cNvPicPr>
            <a:picLocks noChangeAspect="1"/>
          </p:cNvPicPr>
          <p:nvPr/>
        </p:nvPicPr>
        <p:blipFill rotWithShape="1">
          <a:blip r:embed="rId2"/>
          <a:srcRect l="10468" r="11029" b="8"/>
          <a:stretch/>
        </p:blipFill>
        <p:spPr>
          <a:xfrm>
            <a:off x="20" y="1666568"/>
            <a:ext cx="6106195" cy="5191432"/>
          </a:xfrm>
          <a:prstGeom prst="rect">
            <a:avLst/>
          </a:prstGeom>
        </p:spPr>
      </p:pic>
      <p:sp>
        <p:nvSpPr>
          <p:cNvPr id="2" name="Title 1">
            <a:extLst>
              <a:ext uri="{FF2B5EF4-FFF2-40B4-BE49-F238E27FC236}">
                <a16:creationId xmlns:a16="http://schemas.microsoft.com/office/drawing/2014/main" id="{5D4F7049-FCDC-F3AD-A325-9E6667DCC13D}"/>
              </a:ext>
            </a:extLst>
          </p:cNvPr>
          <p:cNvSpPr>
            <a:spLocks noGrp="1"/>
          </p:cNvSpPr>
          <p:nvPr>
            <p:ph type="title"/>
          </p:nvPr>
        </p:nvSpPr>
        <p:spPr>
          <a:xfrm>
            <a:off x="761801" y="352766"/>
            <a:ext cx="10591999" cy="1023584"/>
          </a:xfrm>
        </p:spPr>
        <p:txBody>
          <a:bodyPr>
            <a:normAutofit/>
          </a:bodyPr>
          <a:lstStyle/>
          <a:p>
            <a:r>
              <a:rPr lang="en-US" sz="4000">
                <a:latin typeface="Times New Roman"/>
                <a:cs typeface="Times New Roman"/>
              </a:rPr>
              <a:t>VII. References</a:t>
            </a:r>
          </a:p>
        </p:txBody>
      </p:sp>
      <p:sp>
        <p:nvSpPr>
          <p:cNvPr id="3" name="Content Placeholder 2">
            <a:extLst>
              <a:ext uri="{FF2B5EF4-FFF2-40B4-BE49-F238E27FC236}">
                <a16:creationId xmlns:a16="http://schemas.microsoft.com/office/drawing/2014/main" id="{A2BBB208-6C95-C8AB-719F-95A2E5998B4C}"/>
              </a:ext>
            </a:extLst>
          </p:cNvPr>
          <p:cNvSpPr>
            <a:spLocks noGrp="1"/>
          </p:cNvSpPr>
          <p:nvPr>
            <p:ph idx="1"/>
          </p:nvPr>
        </p:nvSpPr>
        <p:spPr>
          <a:xfrm>
            <a:off x="6803408" y="2249766"/>
            <a:ext cx="4550391" cy="4070303"/>
          </a:xfrm>
        </p:spPr>
        <p:txBody>
          <a:bodyPr vert="horz" lIns="91440" tIns="45720" rIns="91440" bIns="45720" rtlCol="0" anchor="ctr">
            <a:normAutofit/>
          </a:bodyPr>
          <a:lstStyle/>
          <a:p>
            <a:r>
              <a:rPr lang="en-US" sz="1100">
                <a:latin typeface="Times New Roman"/>
                <a:cs typeface="Times New Roman"/>
              </a:rPr>
              <a:t>[1] O. Apata, P. N. Bokoro, and G. Sharma, “The risks and challenges of electric vehicle integration into Smart Cities,” MDPI, </a:t>
            </a:r>
            <a:r>
              <a:rPr lang="en-US" sz="1100" u="sng">
                <a:latin typeface="Times New Roman"/>
                <a:cs typeface="Times New Roman"/>
                <a:hlinkClick r:id="rId3"/>
              </a:rPr>
              <a:t>https://www.mdpi.com/1996-1073/16/14/5274</a:t>
            </a:r>
            <a:r>
              <a:rPr lang="en-US" sz="1100">
                <a:latin typeface="Times New Roman"/>
                <a:cs typeface="Times New Roman"/>
              </a:rPr>
              <a:t> (accessed Oct. 28, 2023).</a:t>
            </a:r>
          </a:p>
          <a:p>
            <a:r>
              <a:rPr lang="en-US" sz="1100">
                <a:latin typeface="Times New Roman"/>
                <a:cs typeface="Times New Roman"/>
              </a:rPr>
              <a:t>[2] J. Morris, “Synthetic fuels won’t save the planet, so don’t say they could,” Forbes, </a:t>
            </a:r>
            <a:r>
              <a:rPr lang="en-US" sz="1100" u="sng">
                <a:latin typeface="Times New Roman"/>
                <a:cs typeface="Times New Roman"/>
                <a:hlinkClick r:id="rId4"/>
              </a:rPr>
              <a:t>https://www.forbes.com/sites/jamesmorris/2021/03/27/synthetic-fuels-wont-save-the-planet-so-dont-say-they-could/?sh=5427db9c69a4</a:t>
            </a:r>
            <a:r>
              <a:rPr lang="en-US" sz="1100">
                <a:latin typeface="Times New Roman"/>
                <a:cs typeface="Times New Roman"/>
              </a:rPr>
              <a:t> (accessed Oct. 28, 2023).</a:t>
            </a:r>
          </a:p>
          <a:p>
            <a:r>
              <a:rPr lang="en-US" sz="1100">
                <a:latin typeface="Times New Roman"/>
                <a:cs typeface="Times New Roman"/>
              </a:rPr>
              <a:t>[3] Y. Tao, C. D. Rahn, L. A. Archer, and F. You, “Second Life and recycling: Energy and environmental ... - science,” Second life and recycling: Energy and environmental sustainability perspectives for high-performance lithium-ion batteries, </a:t>
            </a:r>
            <a:r>
              <a:rPr lang="en-US" sz="1100" u="sng">
                <a:latin typeface="Times New Roman"/>
                <a:cs typeface="Times New Roman"/>
                <a:hlinkClick r:id="rId5"/>
              </a:rPr>
              <a:t>https://www.science.org/doi/10.1126/sciadv.abi7633</a:t>
            </a:r>
            <a:r>
              <a:rPr lang="en-US" sz="1100">
                <a:latin typeface="Times New Roman"/>
                <a:cs typeface="Times New Roman"/>
              </a:rPr>
              <a:t> (accessed Oct. 28, 2023).</a:t>
            </a:r>
          </a:p>
          <a:p>
            <a:r>
              <a:rPr lang="en-US" sz="1100">
                <a:latin typeface="Times New Roman"/>
                <a:cs typeface="Times New Roman"/>
              </a:rPr>
              <a:t>[4] C. J. Nirmala and J. Dsouza, “A Study on the Impact of Perceived Benefits on Customer Preference for Electric Vehicles,” SDMIMD Journal of Management Vol 14, </a:t>
            </a:r>
            <a:r>
              <a:rPr lang="en-US" sz="1100" u="sng">
                <a:latin typeface="Times New Roman"/>
                <a:cs typeface="Times New Roman"/>
                <a:hlinkClick r:id="rId6"/>
              </a:rPr>
              <a:t>file:///Users/avery/Downloads/A_Study_on_the_Impact_of_Perceived_Benefits_on_Cus.pdf</a:t>
            </a:r>
            <a:r>
              <a:rPr lang="en-US" sz="1100">
                <a:latin typeface="Times New Roman"/>
                <a:cs typeface="Times New Roman"/>
              </a:rPr>
              <a:t> (accessed 2023).</a:t>
            </a:r>
          </a:p>
          <a:p>
            <a:r>
              <a:rPr lang="en-US" sz="1100">
                <a:latin typeface="Times New Roman"/>
                <a:cs typeface="Times New Roman"/>
              </a:rPr>
              <a:t>[5] B. McAleer, “Pros and cons of electric cars: Everything you need to know,” Pros and Cons of Electric Cars, </a:t>
            </a:r>
            <a:r>
              <a:rPr lang="en-US" sz="1100" u="sng">
                <a:latin typeface="Times New Roman"/>
                <a:cs typeface="Times New Roman"/>
                <a:hlinkClick r:id="rId7"/>
              </a:rPr>
              <a:t>https://www.caranddriver.com/features/a41001087/pros-and-cons-electric-cars/</a:t>
            </a:r>
            <a:r>
              <a:rPr lang="en-US" sz="1100">
                <a:latin typeface="Times New Roman"/>
                <a:cs typeface="Times New Roman"/>
              </a:rPr>
              <a:t> (accessed Oct. 14, 2023).</a:t>
            </a:r>
          </a:p>
          <a:p>
            <a:pPr marL="0" indent="0">
              <a:buNone/>
            </a:pPr>
            <a:endParaRPr lang="en-US" sz="1100">
              <a:cs typeface="Calibri"/>
            </a:endParaRPr>
          </a:p>
        </p:txBody>
      </p:sp>
    </p:spTree>
    <p:extLst>
      <p:ext uri="{BB962C8B-B14F-4D97-AF65-F5344CB8AC3E}">
        <p14:creationId xmlns:p14="http://schemas.microsoft.com/office/powerpoint/2010/main" val="7430655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72CF-AC15-AC05-81D7-8B6368E6169D}"/>
              </a:ext>
            </a:extLst>
          </p:cNvPr>
          <p:cNvSpPr>
            <a:spLocks noGrp="1"/>
          </p:cNvSpPr>
          <p:nvPr>
            <p:ph type="title"/>
          </p:nvPr>
        </p:nvSpPr>
        <p:spPr>
          <a:xfrm>
            <a:off x="112762" y="71356"/>
            <a:ext cx="2670549" cy="643997"/>
          </a:xfrm>
        </p:spPr>
        <p:txBody>
          <a:bodyPr anchor="b">
            <a:normAutofit/>
          </a:bodyPr>
          <a:lstStyle/>
          <a:p>
            <a:r>
              <a:rPr lang="en-US" sz="3200" dirty="0">
                <a:latin typeface="Times New Roman"/>
                <a:cs typeface="Times New Roman"/>
              </a:rPr>
              <a:t>I. Introduction</a:t>
            </a:r>
          </a:p>
        </p:txBody>
      </p:sp>
      <p:sp>
        <p:nvSpPr>
          <p:cNvPr id="3" name="Content Placeholder 2">
            <a:extLst>
              <a:ext uri="{FF2B5EF4-FFF2-40B4-BE49-F238E27FC236}">
                <a16:creationId xmlns:a16="http://schemas.microsoft.com/office/drawing/2014/main" id="{69F101B5-FA3E-3542-36E6-E6342128D589}"/>
              </a:ext>
            </a:extLst>
          </p:cNvPr>
          <p:cNvSpPr>
            <a:spLocks noGrp="1"/>
          </p:cNvSpPr>
          <p:nvPr>
            <p:ph idx="1"/>
          </p:nvPr>
        </p:nvSpPr>
        <p:spPr>
          <a:xfrm>
            <a:off x="4922937" y="191599"/>
            <a:ext cx="7098031" cy="6474414"/>
          </a:xfrm>
        </p:spPr>
        <p:txBody>
          <a:bodyPr vert="horz" lIns="91440" tIns="45720" rIns="91440" bIns="45720" rtlCol="0" anchor="t">
            <a:noAutofit/>
          </a:bodyPr>
          <a:lstStyle/>
          <a:p>
            <a:pPr>
              <a:buNone/>
            </a:pPr>
            <a:r>
              <a:rPr lang="en-US" sz="1400" dirty="0">
                <a:latin typeface="Times New Roman"/>
                <a:ea typeface="+mn-lt"/>
                <a:cs typeface="+mn-lt"/>
              </a:rPr>
              <a:t>For years, the global dependence on fossil fuels for transportation has propelled pollution and environmental concerns. In this study, we discuss the transformative impact of electricity and alternative fuel sources on the environment, focusing particularly on electric vehicles (EVs). The research is designed to unravel key aspects of EVs, including battery composition, global adoption rates, disposal effects, and sustainability compared to traditional electricity and synthetic fuels. This investigation is crucial for validating EVs in sustainable transportation practices and guiding the ongoing shift away from fossil fuels.</a:t>
            </a:r>
          </a:p>
          <a:p>
            <a:pPr>
              <a:buNone/>
            </a:pPr>
            <a:r>
              <a:rPr lang="en-US" sz="1400" dirty="0">
                <a:latin typeface="Times New Roman"/>
                <a:ea typeface="+mn-lt"/>
                <a:cs typeface="+mn-lt"/>
              </a:rPr>
              <a:t>The central question guiding this exploration is: How do electric vehicles (EVs), as alternative fuel sources, impact the environment? </a:t>
            </a:r>
          </a:p>
          <a:p>
            <a:r>
              <a:rPr lang="en-US" sz="1400" b="1" dirty="0">
                <a:latin typeface="Times New Roman"/>
                <a:ea typeface="+mn-lt"/>
                <a:cs typeface="+mn-lt"/>
              </a:rPr>
              <a:t>Understanding EV Battery Composition:</a:t>
            </a:r>
            <a:r>
              <a:rPr lang="en-US" sz="1400" dirty="0">
                <a:latin typeface="Times New Roman"/>
                <a:ea typeface="+mn-lt"/>
                <a:cs typeface="+mn-lt"/>
              </a:rPr>
              <a:t> Delving into the batteries powering the latest electric cars and their composition is fundamental for assessing the environmental impact of EVs and shaping the future of sustainable transportation.</a:t>
            </a:r>
            <a:endParaRPr lang="en-US">
              <a:ea typeface="Calibri" panose="020F0502020204030204"/>
              <a:cs typeface="Calibri" panose="020F0502020204030204"/>
            </a:endParaRPr>
          </a:p>
          <a:p>
            <a:pPr>
              <a:buFont typeface="Arial"/>
              <a:buChar char="•"/>
            </a:pPr>
            <a:r>
              <a:rPr lang="en-US" sz="1400" b="1" dirty="0">
                <a:latin typeface="Times New Roman"/>
                <a:ea typeface="+mn-lt"/>
                <a:cs typeface="+mn-lt"/>
              </a:rPr>
              <a:t>Global Adoption of Alternative Fuels:</a:t>
            </a:r>
            <a:r>
              <a:rPr lang="en-US" sz="1400" dirty="0">
                <a:latin typeface="Times New Roman"/>
                <a:ea typeface="+mn-lt"/>
                <a:cs typeface="+mn-lt"/>
              </a:rPr>
              <a:t> Examining the global adoption of alternative fuel vehicles is critical for understanding their environmental impact, reducing greenhouse gas emissions, and influencing future energy policies.</a:t>
            </a:r>
          </a:p>
          <a:p>
            <a:pPr>
              <a:buFont typeface="Arial"/>
              <a:buChar char="•"/>
            </a:pPr>
            <a:r>
              <a:rPr lang="en-US" sz="1400" b="1" dirty="0">
                <a:latin typeface="Times New Roman"/>
                <a:ea typeface="+mn-lt"/>
                <a:cs typeface="+mn-lt"/>
              </a:rPr>
              <a:t>Greenhouse Gases and Their Environmental Role:</a:t>
            </a:r>
            <a:r>
              <a:rPr lang="en-US" sz="1400" dirty="0">
                <a:latin typeface="Times New Roman"/>
                <a:ea typeface="+mn-lt"/>
                <a:cs typeface="+mn-lt"/>
              </a:rPr>
              <a:t> Exploring the constituents and consequences of greenhouse gases emphasizes the role of EVs in combating climate change and promoting a cleaner planet, contributing to environmental efficacy.</a:t>
            </a:r>
          </a:p>
          <a:p>
            <a:pPr>
              <a:buFont typeface="Arial"/>
              <a:buChar char="•"/>
            </a:pPr>
            <a:r>
              <a:rPr lang="en-US" sz="1400" b="1" dirty="0">
                <a:latin typeface="Times New Roman"/>
                <a:ea typeface="+mn-lt"/>
                <a:cs typeface="+mn-lt"/>
              </a:rPr>
              <a:t>Ecological Implications of EV Battery Disposal:</a:t>
            </a:r>
            <a:r>
              <a:rPr lang="en-US" sz="1400" dirty="0">
                <a:latin typeface="Times New Roman"/>
                <a:ea typeface="+mn-lt"/>
                <a:cs typeface="+mn-lt"/>
              </a:rPr>
              <a:t> Investigating the ecological consequences of EV battery disposal addresses the long-term sustainability of EV integration, promoting responsible end-of-life practices.</a:t>
            </a:r>
          </a:p>
          <a:p>
            <a:pPr>
              <a:buFont typeface="Arial"/>
              <a:buChar char="•"/>
            </a:pPr>
            <a:r>
              <a:rPr lang="en-US" sz="1400" b="1" dirty="0">
                <a:latin typeface="Times New Roman"/>
                <a:ea typeface="+mn-lt"/>
                <a:cs typeface="+mn-lt"/>
              </a:rPr>
              <a:t>Comparative Sustainability of Synthetic Fuels:</a:t>
            </a:r>
            <a:r>
              <a:rPr lang="en-US" sz="1400" dirty="0">
                <a:latin typeface="Times New Roman"/>
                <a:ea typeface="+mn-lt"/>
                <a:cs typeface="+mn-lt"/>
              </a:rPr>
              <a:t> Evaluating the comparative sustainability of synthetic fuels versus traditional electricity informs choices for achieving greener and more efficient transportation, steering the transition to cleaner alternatives.</a:t>
            </a:r>
          </a:p>
          <a:p>
            <a:pPr indent="0">
              <a:buNone/>
            </a:pPr>
            <a:r>
              <a:rPr lang="en-US" sz="1400" dirty="0">
                <a:latin typeface="Times New Roman"/>
                <a:ea typeface="+mn-lt"/>
                <a:cs typeface="+mn-lt"/>
              </a:rPr>
              <a:t>In summary, this study aims to contribute vital insights to the discourse on eco-friendly transportation, influencing the trajectory of the automotive industry and its environmental impact.</a:t>
            </a:r>
          </a:p>
        </p:txBody>
      </p:sp>
      <p:pic>
        <p:nvPicPr>
          <p:cNvPr id="7" name="Graphic 6" descr="Car">
            <a:extLst>
              <a:ext uri="{FF2B5EF4-FFF2-40B4-BE49-F238E27FC236}">
                <a16:creationId xmlns:a16="http://schemas.microsoft.com/office/drawing/2014/main" id="{C8E47B58-79EE-51BF-CB82-7EE1664A12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080" y="1222250"/>
            <a:ext cx="4408730" cy="4408730"/>
          </a:xfrm>
          <a:prstGeom prst="rect">
            <a:avLst/>
          </a:prstGeom>
        </p:spPr>
      </p:pic>
    </p:spTree>
    <p:extLst>
      <p:ext uri="{BB962C8B-B14F-4D97-AF65-F5344CB8AC3E}">
        <p14:creationId xmlns:p14="http://schemas.microsoft.com/office/powerpoint/2010/main" val="229298058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9891-60B3-3957-3CB6-AAFDD69B4023}"/>
              </a:ext>
            </a:extLst>
          </p:cNvPr>
          <p:cNvSpPr>
            <a:spLocks noGrp="1"/>
          </p:cNvSpPr>
          <p:nvPr>
            <p:ph type="title"/>
          </p:nvPr>
        </p:nvSpPr>
        <p:spPr>
          <a:xfrm>
            <a:off x="223145" y="420416"/>
            <a:ext cx="3875887" cy="749174"/>
          </a:xfrm>
        </p:spPr>
        <p:txBody>
          <a:bodyPr anchor="ctr">
            <a:normAutofit fontScale="90000"/>
          </a:bodyPr>
          <a:lstStyle/>
          <a:p>
            <a:r>
              <a:rPr lang="en-US" sz="4000">
                <a:latin typeface="Times New Roman"/>
                <a:cs typeface="Times New Roman"/>
              </a:rPr>
              <a:t>II. Background</a:t>
            </a:r>
            <a:br>
              <a:rPr lang="en-US" sz="4000">
                <a:latin typeface="Times New Roman"/>
                <a:cs typeface="Times New Roman"/>
              </a:rPr>
            </a:br>
            <a:endParaRPr lang="en-US" sz="4000">
              <a:latin typeface="Times New Roman"/>
              <a:cs typeface="Times New Roman"/>
            </a:endParaRPr>
          </a:p>
        </p:txBody>
      </p:sp>
      <p:sp>
        <p:nvSpPr>
          <p:cNvPr id="6" name="Content Placeholder 5">
            <a:extLst>
              <a:ext uri="{FF2B5EF4-FFF2-40B4-BE49-F238E27FC236}">
                <a16:creationId xmlns:a16="http://schemas.microsoft.com/office/drawing/2014/main" id="{E85D65D2-0802-04DB-9459-5A7F4183BFFB}"/>
              </a:ext>
            </a:extLst>
          </p:cNvPr>
          <p:cNvSpPr>
            <a:spLocks noGrp="1"/>
          </p:cNvSpPr>
          <p:nvPr>
            <p:ph idx="1"/>
          </p:nvPr>
        </p:nvSpPr>
        <p:spPr>
          <a:xfrm>
            <a:off x="4796" y="772122"/>
            <a:ext cx="6908898" cy="6082849"/>
          </a:xfrm>
        </p:spPr>
        <p:txBody>
          <a:bodyPr vert="horz" lIns="91440" tIns="45720" rIns="91440" bIns="45720" rtlCol="0" anchor="ctr">
            <a:noAutofit/>
          </a:bodyPr>
          <a:lstStyle/>
          <a:p>
            <a:pPr>
              <a:buNone/>
            </a:pPr>
            <a:r>
              <a:rPr lang="en-US" sz="1100" dirty="0">
                <a:latin typeface="Times New Roman"/>
                <a:cs typeface="Times New Roman"/>
              </a:rPr>
              <a:t>In the research of sustainable transportation, electric vehicles (EVs) have emerged as a beacon of hope for reducing greenhouse gas emissions and enhancing urban sustainability within smart cities especially [1]. However, as the promise of EV integration into these cities is bright, it's essential to acknowledge the significant risks and challenges. Most research has traditionally concentrated on the technical hurdles, inadvertently overlooking other crucial factors of this transformation [1]. By categorizing these challenges into technical, economic, social, and environmental aspects, it emphasizes the importance of taking a holistic approach to EV integration into smart cities.</a:t>
            </a:r>
            <a:endParaRPr lang="en-US" sz="1100">
              <a:latin typeface="Times New Roman"/>
              <a:cs typeface="Calibri"/>
            </a:endParaRPr>
          </a:p>
          <a:p>
            <a:pPr>
              <a:buNone/>
            </a:pPr>
            <a:r>
              <a:rPr lang="en-US" sz="1100" dirty="0">
                <a:latin typeface="Times New Roman"/>
                <a:cs typeface="Times New Roman"/>
              </a:rPr>
              <a:t>One of the primary debates within the EV landscape revolves around the choice between synthetic fuels and batteries [2]. The discussion centers on which is the more environmentally responsible alternative to traditional gasoline-powered vehicles. Synthetic fuels may serve as a temporary substitute, yet they fail as a long-term solution for reducing carbon emissions. This is mainly due to their lower efficiency compared to batteries and the increase in electricity generation required to power the existing cars [2]. </a:t>
            </a:r>
            <a:endParaRPr lang="en-US" sz="1100">
              <a:latin typeface="Times New Roman"/>
              <a:cs typeface="Calibri"/>
            </a:endParaRPr>
          </a:p>
          <a:p>
            <a:pPr>
              <a:buNone/>
            </a:pPr>
            <a:r>
              <a:rPr lang="en-US" sz="1100" dirty="0">
                <a:latin typeface="Times New Roman"/>
                <a:cs typeface="Times New Roman"/>
              </a:rPr>
              <a:t>As the adoption of EVs continues to grow, so does the concern about the proper disposal of aging lithium-ion batteries (LIBs). Sustainable management of LIBs has become a crucial topic. The hierarchy of waste management emphasizes avoiding the use of critical materials and recycling, but it places particular importance on reusing LIBs as energy storage systems [3]. It is imperative that sustainable waste management practices address this pressing issue effectively.</a:t>
            </a:r>
            <a:endParaRPr lang="en-US" sz="1100">
              <a:latin typeface="Times New Roman"/>
              <a:cs typeface="Calibri"/>
            </a:endParaRPr>
          </a:p>
          <a:p>
            <a:pPr>
              <a:buNone/>
            </a:pPr>
            <a:r>
              <a:rPr lang="en-US" sz="1100" dirty="0">
                <a:latin typeface="Times New Roman"/>
                <a:cs typeface="Times New Roman"/>
              </a:rPr>
              <a:t>Shifting our focus to a regional context and providing a unique perspective on India's efforts to transition to electric vehicles. India, a significant consumer of imported crude oil, faces a substantial economic burden due to the many petrol and diesel vehicles. While the country stives to embrace the EV trend, the challenges stem from the consumer mindset [4]. The study reveals that factors like fuel prices, environmental consciousness, and price level with traditional fuels significantly influence consumers' preferences for electric vehicles. This regional perspective highlights the complexities of transitioning to electric vehicles.</a:t>
            </a:r>
            <a:endParaRPr lang="en-US" sz="1100">
              <a:latin typeface="Times New Roman"/>
              <a:cs typeface="Calibri"/>
            </a:endParaRPr>
          </a:p>
          <a:p>
            <a:pPr>
              <a:buNone/>
            </a:pPr>
            <a:r>
              <a:rPr lang="en-US" sz="1100" dirty="0">
                <a:latin typeface="Times New Roman"/>
                <a:cs typeface="Times New Roman"/>
              </a:rPr>
              <a:t>Finally, in evaluating electric vehicles, a balanced perspective on the pros and cons of electric cars and hybrid vehicles is essential. Highlighting their benefits, including low maintenance and high-power delivery. The limitations of electric vehicles, such as expensive battery replacements and the limited availability of power chargers [5]. Also, the financial aspects of electric vehicle ownership and the need for infrastructure development take the spotlight.</a:t>
            </a:r>
            <a:endParaRPr lang="en-US" sz="1100">
              <a:latin typeface="Times New Roman"/>
              <a:cs typeface="Calibri"/>
            </a:endParaRPr>
          </a:p>
          <a:p>
            <a:pPr>
              <a:buNone/>
            </a:pPr>
            <a:r>
              <a:rPr lang="en-US" sz="1100" dirty="0">
                <a:latin typeface="Times New Roman"/>
                <a:cs typeface="Times New Roman"/>
              </a:rPr>
              <a:t>In conclusion, the research on electric vehicles is large, including their integration into smart cities, the comparison of alternative propulsion methods, the sustainability of lithium-ion batteries, the regional context of EV adoption, and the evaluation of electric cars and hybrid vehicles. These topics converge to provide a holistic understanding of the evolving landscape of electric vehicles and their contribution to sustainable and eco-friendly transportation. As we move forward, these findings offer a roadmap for a sustainable and environmentally conscious transportation future, but more information and research are needed to decipher how to go about Electric Vehicles and pollution. </a:t>
            </a:r>
            <a:endParaRPr lang="en-US" sz="1100" dirty="0">
              <a:cs typeface="Calibri"/>
            </a:endParaRPr>
          </a:p>
        </p:txBody>
      </p:sp>
      <p:pic>
        <p:nvPicPr>
          <p:cNvPr id="8" name="Picture 7" descr="Aerial view of a city skyline">
            <a:extLst>
              <a:ext uri="{FF2B5EF4-FFF2-40B4-BE49-F238E27FC236}">
                <a16:creationId xmlns:a16="http://schemas.microsoft.com/office/drawing/2014/main" id="{8876EDEB-BEE8-65FD-6CE2-D57162C8A8A4}"/>
              </a:ext>
            </a:extLst>
          </p:cNvPr>
          <p:cNvPicPr>
            <a:picLocks noChangeAspect="1"/>
          </p:cNvPicPr>
          <p:nvPr/>
        </p:nvPicPr>
        <p:blipFill rotWithShape="1">
          <a:blip r:embed="rId2"/>
          <a:srcRect l="23806" r="24362" b="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8494575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D6B8-1621-C2D2-D9D6-F51A51AD144E}"/>
              </a:ext>
            </a:extLst>
          </p:cNvPr>
          <p:cNvSpPr>
            <a:spLocks noGrp="1"/>
          </p:cNvSpPr>
          <p:nvPr>
            <p:ph type="title"/>
          </p:nvPr>
        </p:nvSpPr>
        <p:spPr>
          <a:xfrm>
            <a:off x="476573" y="313464"/>
            <a:ext cx="1190787" cy="653970"/>
          </a:xfrm>
        </p:spPr>
        <p:txBody>
          <a:bodyPr/>
          <a:lstStyle/>
          <a:p>
            <a:r>
              <a:rPr lang="en-US" sz="1200" dirty="0">
                <a:latin typeface="Times New Roman"/>
                <a:cs typeface="Times New Roman"/>
              </a:rPr>
              <a:t>III. Methods</a:t>
            </a:r>
            <a:endParaRPr lang="en-US" dirty="0"/>
          </a:p>
        </p:txBody>
      </p:sp>
      <p:sp>
        <p:nvSpPr>
          <p:cNvPr id="3" name="Content Placeholder 2">
            <a:extLst>
              <a:ext uri="{FF2B5EF4-FFF2-40B4-BE49-F238E27FC236}">
                <a16:creationId xmlns:a16="http://schemas.microsoft.com/office/drawing/2014/main" id="{00E5E6A2-0124-AE34-B2DE-50DDA9AB0DA1}"/>
              </a:ext>
            </a:extLst>
          </p:cNvPr>
          <p:cNvSpPr>
            <a:spLocks noGrp="1"/>
          </p:cNvSpPr>
          <p:nvPr>
            <p:ph idx="1"/>
          </p:nvPr>
        </p:nvSpPr>
        <p:spPr>
          <a:xfrm>
            <a:off x="513858" y="954698"/>
            <a:ext cx="11045125" cy="1840418"/>
          </a:xfrm>
        </p:spPr>
        <p:txBody>
          <a:bodyPr vert="horz" lIns="91440" tIns="45720" rIns="91440" bIns="45720" rtlCol="0" anchor="t">
            <a:noAutofit/>
          </a:bodyPr>
          <a:lstStyle/>
          <a:p>
            <a:r>
              <a:rPr lang="en-US" sz="1400" b="1" dirty="0">
                <a:latin typeface="Times New Roman"/>
                <a:cs typeface="Times New Roman"/>
              </a:rPr>
              <a:t>What batteries are being used in the latest electric cars? What are these batteries composed of? </a:t>
            </a:r>
            <a:r>
              <a:rPr lang="en-US" sz="1400" dirty="0">
                <a:latin typeface="Times New Roman"/>
                <a:cs typeface="Times New Roman"/>
              </a:rPr>
              <a:t>Electric cars use lithium-ion batteries, and they also contain metal oxide and carbon. The process in these batteries include the anode, cathode, separator, electrolyte, and lithium ions. A typical EV battery (NMC532) contains roughly 8 kilos (17 </a:t>
            </a:r>
            <a:r>
              <a:rPr lang="en-US" sz="1400" err="1">
                <a:latin typeface="Times New Roman"/>
                <a:cs typeface="Times New Roman"/>
              </a:rPr>
              <a:t>lbs</a:t>
            </a:r>
            <a:r>
              <a:rPr lang="en-US" sz="1400" dirty="0">
                <a:latin typeface="Times New Roman"/>
                <a:cs typeface="Times New Roman"/>
              </a:rPr>
              <a:t>) of lithium carbonate, 35 kilos (77 </a:t>
            </a:r>
            <a:r>
              <a:rPr lang="en-US" sz="1400" err="1">
                <a:latin typeface="Times New Roman"/>
                <a:cs typeface="Times New Roman"/>
              </a:rPr>
              <a:t>lbs</a:t>
            </a:r>
            <a:r>
              <a:rPr lang="en-US" sz="1400" dirty="0">
                <a:latin typeface="Times New Roman"/>
                <a:cs typeface="Times New Roman"/>
              </a:rPr>
              <a:t>) of nickel, 20 kilos (44 </a:t>
            </a:r>
            <a:r>
              <a:rPr lang="en-US" sz="1400" err="1">
                <a:latin typeface="Times New Roman"/>
                <a:cs typeface="Times New Roman"/>
              </a:rPr>
              <a:t>lbs</a:t>
            </a:r>
            <a:r>
              <a:rPr lang="en-US" sz="1400" dirty="0">
                <a:latin typeface="Times New Roman"/>
                <a:cs typeface="Times New Roman"/>
              </a:rPr>
              <a:t>) of manganese and 14 kilos (30 </a:t>
            </a:r>
            <a:r>
              <a:rPr lang="en-US" sz="1400" err="1">
                <a:latin typeface="Times New Roman"/>
                <a:cs typeface="Times New Roman"/>
              </a:rPr>
              <a:t>lbs</a:t>
            </a:r>
            <a:r>
              <a:rPr lang="en-US" sz="1400" dirty="0">
                <a:latin typeface="Times New Roman"/>
                <a:cs typeface="Times New Roman"/>
              </a:rPr>
              <a:t>) of cobalt. According to the Department of Energy’s National Blueprint for Lithium Batteries, the element lithium is a critical material for the production of EV batteries, and the demand for them has skyrocketed. However, cobalt, nickel and lithium are all extracted using environmentally-damaging methods. But, researchers are developing new ways to mine these materials like lithium. China currently dominates the global EV and EV supply-chain market, but half of the world’s cobalt originates from the Democratic Republic of Congo. For the countries of Indonesia, Australia, and Brazil, they make up the share of global nickel reserves. Finally, for lithium, South America’s ‘Lithium Triangle’ consisting of Bolivia, Chile and Argentina.</a:t>
            </a:r>
            <a:endParaRPr lang="en-US" sz="1400">
              <a:latin typeface="Times New Roman"/>
              <a:cs typeface="Arial"/>
            </a:endParaRPr>
          </a:p>
        </p:txBody>
      </p:sp>
      <p:sp>
        <p:nvSpPr>
          <p:cNvPr id="4" name="TextBox 3">
            <a:extLst>
              <a:ext uri="{FF2B5EF4-FFF2-40B4-BE49-F238E27FC236}">
                <a16:creationId xmlns:a16="http://schemas.microsoft.com/office/drawing/2014/main" id="{8DEA818C-2D92-884B-0993-4C7DC5A915D7}"/>
              </a:ext>
            </a:extLst>
          </p:cNvPr>
          <p:cNvSpPr txBox="1"/>
          <p:nvPr/>
        </p:nvSpPr>
        <p:spPr>
          <a:xfrm>
            <a:off x="1152769" y="3653692"/>
            <a:ext cx="1719384" cy="14458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4" descr="A graph of blue and white bars&#10;&#10;Description automatically generated">
            <a:extLst>
              <a:ext uri="{FF2B5EF4-FFF2-40B4-BE49-F238E27FC236}">
                <a16:creationId xmlns:a16="http://schemas.microsoft.com/office/drawing/2014/main" id="{B313F3F3-76D8-D6E1-90C7-439DADA098BB}"/>
              </a:ext>
            </a:extLst>
          </p:cNvPr>
          <p:cNvPicPr>
            <a:picLocks noChangeAspect="1"/>
          </p:cNvPicPr>
          <p:nvPr/>
        </p:nvPicPr>
        <p:blipFill>
          <a:blip r:embed="rId2"/>
          <a:stretch>
            <a:fillRect/>
          </a:stretch>
        </p:blipFill>
        <p:spPr>
          <a:xfrm>
            <a:off x="5204214" y="2867307"/>
            <a:ext cx="2833606" cy="2107381"/>
          </a:xfrm>
          <a:prstGeom prst="rect">
            <a:avLst/>
          </a:prstGeom>
        </p:spPr>
      </p:pic>
      <p:pic>
        <p:nvPicPr>
          <p:cNvPr id="7" name="Picture 6" descr="A graph of blue and white bars&#10;&#10;Description automatically generated">
            <a:extLst>
              <a:ext uri="{FF2B5EF4-FFF2-40B4-BE49-F238E27FC236}">
                <a16:creationId xmlns:a16="http://schemas.microsoft.com/office/drawing/2014/main" id="{D3F6D6DC-8D7B-E734-BC0B-10D1963BD5DA}"/>
              </a:ext>
            </a:extLst>
          </p:cNvPr>
          <p:cNvPicPr>
            <a:picLocks noChangeAspect="1"/>
          </p:cNvPicPr>
          <p:nvPr/>
        </p:nvPicPr>
        <p:blipFill>
          <a:blip r:embed="rId3"/>
          <a:stretch>
            <a:fillRect/>
          </a:stretch>
        </p:blipFill>
        <p:spPr>
          <a:xfrm>
            <a:off x="1787519" y="2861009"/>
            <a:ext cx="2820691" cy="2112423"/>
          </a:xfrm>
          <a:prstGeom prst="rect">
            <a:avLst/>
          </a:prstGeom>
        </p:spPr>
      </p:pic>
      <p:sp>
        <p:nvSpPr>
          <p:cNvPr id="8" name="TextBox 7">
            <a:extLst>
              <a:ext uri="{FF2B5EF4-FFF2-40B4-BE49-F238E27FC236}">
                <a16:creationId xmlns:a16="http://schemas.microsoft.com/office/drawing/2014/main" id="{74E94AF6-7067-26DF-1AD0-17E79439E872}"/>
              </a:ext>
            </a:extLst>
          </p:cNvPr>
          <p:cNvSpPr txBox="1"/>
          <p:nvPr/>
        </p:nvSpPr>
        <p:spPr>
          <a:xfrm>
            <a:off x="8382000" y="3566160"/>
            <a:ext cx="2529840" cy="1432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8" descr="A graph with numbers and a bar&#10;&#10;Description automatically generated">
            <a:extLst>
              <a:ext uri="{FF2B5EF4-FFF2-40B4-BE49-F238E27FC236}">
                <a16:creationId xmlns:a16="http://schemas.microsoft.com/office/drawing/2014/main" id="{1E3550C6-DD82-319F-D47F-7B22BB6793E7}"/>
              </a:ext>
            </a:extLst>
          </p:cNvPr>
          <p:cNvPicPr>
            <a:picLocks noChangeAspect="1"/>
          </p:cNvPicPr>
          <p:nvPr/>
        </p:nvPicPr>
        <p:blipFill>
          <a:blip r:embed="rId4"/>
          <a:stretch>
            <a:fillRect/>
          </a:stretch>
        </p:blipFill>
        <p:spPr>
          <a:xfrm>
            <a:off x="8705468" y="2871380"/>
            <a:ext cx="3091911" cy="2099239"/>
          </a:xfrm>
          <a:prstGeom prst="rect">
            <a:avLst/>
          </a:prstGeom>
        </p:spPr>
      </p:pic>
      <p:sp>
        <p:nvSpPr>
          <p:cNvPr id="10" name="TextBox 9">
            <a:extLst>
              <a:ext uri="{FF2B5EF4-FFF2-40B4-BE49-F238E27FC236}">
                <a16:creationId xmlns:a16="http://schemas.microsoft.com/office/drawing/2014/main" id="{7029F790-8164-45D4-B760-2181B767AAF2}"/>
              </a:ext>
            </a:extLst>
          </p:cNvPr>
          <p:cNvSpPr txBox="1"/>
          <p:nvPr/>
        </p:nvSpPr>
        <p:spPr>
          <a:xfrm>
            <a:off x="2066945" y="5098552"/>
            <a:ext cx="88503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Times New Roman"/>
                <a:cs typeface="Times New Roman"/>
              </a:rPr>
              <a:t>In 2022, the total worldwide mine production volume of cobalt stood at an estimated 190,000 metric tons.</a:t>
            </a:r>
            <a:endParaRPr lang="en-US">
              <a:ea typeface="Calibri"/>
              <a:cs typeface="Calibri"/>
            </a:endParaRPr>
          </a:p>
          <a:p>
            <a:pPr algn="ctr"/>
            <a:r>
              <a:rPr lang="en-US" sz="1200" dirty="0">
                <a:latin typeface="Times New Roman"/>
                <a:cs typeface="Times New Roman"/>
              </a:rPr>
              <a:t>Global production of nickel from mines was estimated to amount to a total of 3.3 million metric tons in 2022.</a:t>
            </a:r>
            <a:endParaRPr lang="en-US">
              <a:ea typeface="Calibri"/>
              <a:cs typeface="Calibri"/>
            </a:endParaRPr>
          </a:p>
          <a:p>
            <a:pPr algn="ctr"/>
            <a:r>
              <a:rPr lang="en-US" sz="1200" dirty="0">
                <a:latin typeface="Times New Roman"/>
                <a:cs typeface="Times New Roman"/>
              </a:rPr>
              <a:t>According to the U.S. Geological Survey (USGS), Earth plays host to some 88 million tons of lithium.</a:t>
            </a:r>
            <a:endParaRPr lang="en-US" dirty="0">
              <a:cs typeface="Calibri" panose="020F0502020204030204"/>
            </a:endParaRPr>
          </a:p>
        </p:txBody>
      </p:sp>
      <p:sp>
        <p:nvSpPr>
          <p:cNvPr id="11" name="TextBox 10">
            <a:extLst>
              <a:ext uri="{FF2B5EF4-FFF2-40B4-BE49-F238E27FC236}">
                <a16:creationId xmlns:a16="http://schemas.microsoft.com/office/drawing/2014/main" id="{E23C9BA7-DDD1-768C-AC46-3DAD7858AF22}"/>
              </a:ext>
            </a:extLst>
          </p:cNvPr>
          <p:cNvSpPr txBox="1"/>
          <p:nvPr/>
        </p:nvSpPr>
        <p:spPr>
          <a:xfrm>
            <a:off x="10635" y="5981132"/>
            <a:ext cx="28642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65000"/>
                  </a:schemeClr>
                </a:solidFill>
                <a:latin typeface="Times New Roman"/>
                <a:cs typeface="Times New Roman"/>
              </a:rPr>
              <a:t>Method: The data on the graphs are obtained by Statista. Statista is a global database with thousands of topics and sources.</a:t>
            </a:r>
            <a:endParaRPr lang="en-US" dirty="0">
              <a:solidFill>
                <a:schemeClr val="tx1">
                  <a:lumMod val="65000"/>
                </a:schemeClr>
              </a:solidFill>
            </a:endParaRPr>
          </a:p>
        </p:txBody>
      </p:sp>
    </p:spTree>
    <p:extLst>
      <p:ext uri="{BB962C8B-B14F-4D97-AF65-F5344CB8AC3E}">
        <p14:creationId xmlns:p14="http://schemas.microsoft.com/office/powerpoint/2010/main" val="59436003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B5C6A-C8FB-63A1-89DB-2CF6118014FB}"/>
              </a:ext>
            </a:extLst>
          </p:cNvPr>
          <p:cNvSpPr>
            <a:spLocks noGrp="1"/>
          </p:cNvSpPr>
          <p:nvPr>
            <p:ph type="title"/>
          </p:nvPr>
        </p:nvSpPr>
        <p:spPr>
          <a:xfrm>
            <a:off x="603345" y="588177"/>
            <a:ext cx="1170108" cy="378034"/>
          </a:xfrm>
        </p:spPr>
        <p:txBody>
          <a:bodyPr anchor="b">
            <a:normAutofit/>
          </a:bodyPr>
          <a:lstStyle/>
          <a:p>
            <a:r>
              <a:rPr lang="en-US" sz="1200" dirty="0">
                <a:solidFill>
                  <a:srgbClr val="FFFFFF"/>
                </a:solidFill>
                <a:latin typeface="Times New Roman"/>
                <a:cs typeface="Times New Roman"/>
              </a:rPr>
              <a:t>III. Methods</a:t>
            </a:r>
            <a:endParaRPr lang="en-US" sz="1200" dirty="0">
              <a:solidFill>
                <a:srgbClr val="FFFFFF"/>
              </a:solidFill>
            </a:endParaRPr>
          </a:p>
        </p:txBody>
      </p:sp>
      <p:sp>
        <p:nvSpPr>
          <p:cNvPr id="5" name="TextBox 4">
            <a:extLst>
              <a:ext uri="{FF2B5EF4-FFF2-40B4-BE49-F238E27FC236}">
                <a16:creationId xmlns:a16="http://schemas.microsoft.com/office/drawing/2014/main" id="{32524843-11C7-E616-7C78-70DC85F3190E}"/>
              </a:ext>
            </a:extLst>
          </p:cNvPr>
          <p:cNvSpPr txBox="1"/>
          <p:nvPr/>
        </p:nvSpPr>
        <p:spPr>
          <a:xfrm>
            <a:off x="4466896" y="3192517"/>
            <a:ext cx="2207172" cy="1195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Content Placeholder 2">
            <a:extLst>
              <a:ext uri="{FF2B5EF4-FFF2-40B4-BE49-F238E27FC236}">
                <a16:creationId xmlns:a16="http://schemas.microsoft.com/office/drawing/2014/main" id="{F48FD3BC-CEA1-2EB3-F3DF-9A64069B7EF7}"/>
              </a:ext>
            </a:extLst>
          </p:cNvPr>
          <p:cNvSpPr>
            <a:spLocks/>
          </p:cNvSpPr>
          <p:nvPr/>
        </p:nvSpPr>
        <p:spPr>
          <a:xfrm>
            <a:off x="832204" y="1119604"/>
            <a:ext cx="10626175" cy="1068351"/>
          </a:xfrm>
          <a:prstGeom prst="rect">
            <a:avLst/>
          </a:prstGeom>
        </p:spPr>
        <p:txBody>
          <a:bodyPr vert="horz" lIns="91440" tIns="45720" rIns="91440" bIns="45720" rtlCol="0" anchor="t">
            <a:normAutofit/>
          </a:bodyPr>
          <a:lstStyle/>
          <a:p>
            <a:pPr defTabSz="576072">
              <a:lnSpc>
                <a:spcPct val="90000"/>
              </a:lnSpc>
              <a:spcAft>
                <a:spcPts val="600"/>
              </a:spcAft>
            </a:pPr>
            <a:r>
              <a:rPr lang="en-US" sz="1400" b="1" kern="1200" dirty="0">
                <a:latin typeface="Times New Roman"/>
                <a:ea typeface="+mn-ea"/>
                <a:cs typeface="Times New Roman"/>
              </a:rPr>
              <a:t>Question2: What percentage of the United States is using alternative fuel vehicles? </a:t>
            </a:r>
            <a:r>
              <a:rPr lang="en-US" sz="1400" kern="1200" dirty="0">
                <a:latin typeface="Times New Roman"/>
                <a:ea typeface="+mn-ea"/>
                <a:cs typeface="Times New Roman"/>
              </a:rPr>
              <a:t>A significant 84% of vehicles worldwide rely on traditional gasoline as their primary fuel source, whereas a mere 15% are powered by alternative fuels. This stark imbalance underscores the ongoing imperative to address carbon emissions and transition to more sustainable and environmentally friendly transportation options. Achieving a greater shift toward alternative fuel vehicles is a crucial step in mitigating the environmental impact of the global automotive industry.</a:t>
            </a:r>
            <a:endParaRPr lang="en-US" sz="1400" kern="1200" dirty="0">
              <a:latin typeface="Calibri" panose="020F0502020204030204"/>
              <a:ea typeface="+mn-ea"/>
              <a:cs typeface="Calibri" panose="020F0502020204030204"/>
            </a:endParaRPr>
          </a:p>
        </p:txBody>
      </p:sp>
      <p:sp>
        <p:nvSpPr>
          <p:cNvPr id="4" name="TextBox 3">
            <a:extLst>
              <a:ext uri="{FF2B5EF4-FFF2-40B4-BE49-F238E27FC236}">
                <a16:creationId xmlns:a16="http://schemas.microsoft.com/office/drawing/2014/main" id="{791C4668-3D4F-A924-3E7E-8372BBF53930}"/>
              </a:ext>
            </a:extLst>
          </p:cNvPr>
          <p:cNvSpPr txBox="1"/>
          <p:nvPr/>
        </p:nvSpPr>
        <p:spPr>
          <a:xfrm>
            <a:off x="257773" y="5732729"/>
            <a:ext cx="40238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576072">
              <a:spcAft>
                <a:spcPts val="600"/>
              </a:spcAft>
            </a:pPr>
            <a:r>
              <a:rPr lang="en-US" sz="1200" kern="1200" dirty="0">
                <a:solidFill>
                  <a:schemeClr val="tx1">
                    <a:lumMod val="65000"/>
                  </a:schemeClr>
                </a:solidFill>
                <a:latin typeface="Times New Roman"/>
                <a:ea typeface="+mn-ea"/>
                <a:cs typeface="Times New Roman"/>
              </a:rPr>
              <a:t>The data on the webpage was gathered by Statista. Statista is a global database with thousands of topics and sources. This dataset was researched by Mathilde Carlier is researching alternatively powered vehicles</a:t>
            </a:r>
            <a:endParaRPr lang="en-US" sz="1200" kern="1200" dirty="0">
              <a:solidFill>
                <a:schemeClr val="tx1">
                  <a:lumMod val="65000"/>
                </a:schemeClr>
              </a:solidFill>
              <a:latin typeface="+mn-lt"/>
              <a:ea typeface="+mn-ea"/>
              <a:cs typeface="+mn-cs"/>
            </a:endParaRPr>
          </a:p>
        </p:txBody>
      </p:sp>
      <p:pic>
        <p:nvPicPr>
          <p:cNvPr id="6" name="Picture 5" descr="A graph with blue and white bars&#10;&#10;Description automatically generated">
            <a:extLst>
              <a:ext uri="{FF2B5EF4-FFF2-40B4-BE49-F238E27FC236}">
                <a16:creationId xmlns:a16="http://schemas.microsoft.com/office/drawing/2014/main" id="{92BC9793-A76F-4D21-8745-171604B7F104}"/>
              </a:ext>
            </a:extLst>
          </p:cNvPr>
          <p:cNvPicPr>
            <a:picLocks noChangeAspect="1"/>
          </p:cNvPicPr>
          <p:nvPr/>
        </p:nvPicPr>
        <p:blipFill>
          <a:blip r:embed="rId2"/>
          <a:stretch>
            <a:fillRect/>
          </a:stretch>
        </p:blipFill>
        <p:spPr>
          <a:xfrm>
            <a:off x="5269902" y="2512633"/>
            <a:ext cx="6185098" cy="3762782"/>
          </a:xfrm>
          <a:prstGeom prst="rect">
            <a:avLst/>
          </a:prstGeom>
        </p:spPr>
      </p:pic>
    </p:spTree>
    <p:extLst>
      <p:ext uri="{BB962C8B-B14F-4D97-AF65-F5344CB8AC3E}">
        <p14:creationId xmlns:p14="http://schemas.microsoft.com/office/powerpoint/2010/main" val="361813786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0D60-6DB5-3F23-8CCC-8343AE0281BA}"/>
              </a:ext>
            </a:extLst>
          </p:cNvPr>
          <p:cNvSpPr>
            <a:spLocks noGrp="1"/>
          </p:cNvSpPr>
          <p:nvPr>
            <p:ph type="title"/>
          </p:nvPr>
        </p:nvSpPr>
        <p:spPr>
          <a:xfrm>
            <a:off x="838200" y="365125"/>
            <a:ext cx="10515600" cy="524150"/>
          </a:xfrm>
        </p:spPr>
        <p:txBody>
          <a:bodyPr/>
          <a:lstStyle/>
          <a:p>
            <a:r>
              <a:rPr lang="en-US" sz="1200" dirty="0">
                <a:latin typeface="Times New Roman"/>
                <a:cs typeface="Times New Roman"/>
              </a:rPr>
              <a:t>III. Methods</a:t>
            </a:r>
            <a:endParaRPr lang="en-US" dirty="0"/>
          </a:p>
        </p:txBody>
      </p:sp>
      <p:sp>
        <p:nvSpPr>
          <p:cNvPr id="3" name="Content Placeholder 2">
            <a:extLst>
              <a:ext uri="{FF2B5EF4-FFF2-40B4-BE49-F238E27FC236}">
                <a16:creationId xmlns:a16="http://schemas.microsoft.com/office/drawing/2014/main" id="{E62150FE-3CF9-B96D-726E-EBB3DE2EC56E}"/>
              </a:ext>
            </a:extLst>
          </p:cNvPr>
          <p:cNvSpPr>
            <a:spLocks noGrp="1"/>
          </p:cNvSpPr>
          <p:nvPr>
            <p:ph idx="1"/>
          </p:nvPr>
        </p:nvSpPr>
        <p:spPr>
          <a:xfrm>
            <a:off x="707044" y="835159"/>
            <a:ext cx="10515600" cy="1454090"/>
          </a:xfrm>
        </p:spPr>
        <p:txBody>
          <a:bodyPr vert="horz" lIns="91440" tIns="45720" rIns="91440" bIns="45720" rtlCol="0" anchor="t">
            <a:normAutofit/>
          </a:bodyPr>
          <a:lstStyle/>
          <a:p>
            <a:r>
              <a:rPr lang="en-US" sz="1400" b="1" dirty="0">
                <a:latin typeface="Times New Roman"/>
                <a:cs typeface="Times New Roman"/>
              </a:rPr>
              <a:t>Question3: What is and is in greenhouse gases and what is its effect on the environment? </a:t>
            </a:r>
            <a:r>
              <a:rPr lang="en-US" sz="1400" dirty="0">
                <a:latin typeface="Times New Roman"/>
                <a:cs typeface="Times New Roman"/>
              </a:rPr>
              <a:t>Greenhouse gases are gases that trap heat in the Earth’s atmosphere and contribute to the greenhouse effect. This Graph shows greenhouse gas emissions associated with an electric vehicles over its lifetime, which are typically lower than those from an average gasoline-powered vehicle, even when accounting for manufacturing. The provided graph compares the lifecycle greenhouse gas (GHG) emissions of EVs and gasoline-powered vehicles. The graph shows that EVs have lower GHG emissions than gasoline-powered vehicles over their lifetime, even when accounting for manufacturing emissions. The graph also shows that the GHG emissions from EVs decrease as the electricity grid becomes cleaner.</a:t>
            </a:r>
            <a:r>
              <a:rPr lang="en-US" sz="1400" b="1" dirty="0">
                <a:latin typeface="Times New Roman"/>
                <a:cs typeface="Times New Roman"/>
              </a:rPr>
              <a:t> </a:t>
            </a:r>
            <a:endParaRPr lang="en-US" sz="1400" dirty="0">
              <a:cs typeface="Calibri" panose="020F0502020204030204"/>
            </a:endParaRPr>
          </a:p>
        </p:txBody>
      </p:sp>
      <p:sp>
        <p:nvSpPr>
          <p:cNvPr id="4" name="TextBox 3">
            <a:extLst>
              <a:ext uri="{FF2B5EF4-FFF2-40B4-BE49-F238E27FC236}">
                <a16:creationId xmlns:a16="http://schemas.microsoft.com/office/drawing/2014/main" id="{1B3F3CAC-8820-BED1-AFDB-CEE514282230}"/>
              </a:ext>
            </a:extLst>
          </p:cNvPr>
          <p:cNvSpPr txBox="1"/>
          <p:nvPr/>
        </p:nvSpPr>
        <p:spPr>
          <a:xfrm>
            <a:off x="7868952" y="5458253"/>
            <a:ext cx="421037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65000"/>
                  </a:schemeClr>
                </a:solidFill>
                <a:latin typeface="Times New Roman"/>
                <a:cs typeface="Times New Roman"/>
              </a:rPr>
              <a:t>The data on the webpage was gathered by the US Environmental Protection Agency (EPA). The EPA conducted a lifecycle assessment of EVs and gasoline-powered vehicles to compare their GHG emissions over their lifetime. The assessment included the GHG emissions associated with vehicle production, fuel production, vehicle operation, and end-of-life disposal. The EPA used a model called the Greenhouse Gases, Regulated Emissions, and Energy Use in Transportation (GREET) model to estimate the GHG emissions associated with each stage of the vehicle’s life cycle </a:t>
            </a:r>
            <a:endParaRPr lang="en-US" sz="1000">
              <a:solidFill>
                <a:schemeClr val="tx1">
                  <a:lumMod val="65000"/>
                </a:schemeClr>
              </a:solidFill>
              <a:ea typeface="Calibri" panose="020F0502020204030204"/>
              <a:cs typeface="Calibri" panose="020F0502020204030204"/>
            </a:endParaRPr>
          </a:p>
        </p:txBody>
      </p:sp>
      <p:sp>
        <p:nvSpPr>
          <p:cNvPr id="5" name="TextBox 4">
            <a:extLst>
              <a:ext uri="{FF2B5EF4-FFF2-40B4-BE49-F238E27FC236}">
                <a16:creationId xmlns:a16="http://schemas.microsoft.com/office/drawing/2014/main" id="{FD0B27C0-1139-5492-6E5D-B2AAF123D9F8}"/>
              </a:ext>
            </a:extLst>
          </p:cNvPr>
          <p:cNvSpPr txBox="1"/>
          <p:nvPr/>
        </p:nvSpPr>
        <p:spPr>
          <a:xfrm>
            <a:off x="4388069" y="2745827"/>
            <a:ext cx="1839310" cy="1103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a:extLst>
              <a:ext uri="{FF2B5EF4-FFF2-40B4-BE49-F238E27FC236}">
                <a16:creationId xmlns:a16="http://schemas.microsoft.com/office/drawing/2014/main" id="{152648C8-1714-AF8D-34C1-22606A48D8AB}"/>
              </a:ext>
            </a:extLst>
          </p:cNvPr>
          <p:cNvPicPr>
            <a:picLocks noChangeAspect="1"/>
          </p:cNvPicPr>
          <p:nvPr/>
        </p:nvPicPr>
        <p:blipFill>
          <a:blip r:embed="rId2"/>
          <a:stretch>
            <a:fillRect/>
          </a:stretch>
        </p:blipFill>
        <p:spPr>
          <a:xfrm>
            <a:off x="834407" y="2378911"/>
            <a:ext cx="5447492" cy="3068825"/>
          </a:xfrm>
          <a:prstGeom prst="rect">
            <a:avLst/>
          </a:prstGeom>
        </p:spPr>
      </p:pic>
      <p:sp>
        <p:nvSpPr>
          <p:cNvPr id="7" name="TextBox 6">
            <a:extLst>
              <a:ext uri="{FF2B5EF4-FFF2-40B4-BE49-F238E27FC236}">
                <a16:creationId xmlns:a16="http://schemas.microsoft.com/office/drawing/2014/main" id="{C0D631DA-61EE-DB8F-EE56-BF6C8A5C2C92}"/>
              </a:ext>
            </a:extLst>
          </p:cNvPr>
          <p:cNvSpPr txBox="1"/>
          <p:nvPr/>
        </p:nvSpPr>
        <p:spPr>
          <a:xfrm>
            <a:off x="831921" y="5793160"/>
            <a:ext cx="4702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(bar graph with two bars, one for gasoline-powered vehicles and one for EVs. The bars are divided into three sections: manufacturing, operation, and end-of-life)</a:t>
            </a:r>
            <a:endParaRPr lang="en-US" dirty="0"/>
          </a:p>
        </p:txBody>
      </p:sp>
      <p:sp>
        <p:nvSpPr>
          <p:cNvPr id="8" name="TextBox 7">
            <a:extLst>
              <a:ext uri="{FF2B5EF4-FFF2-40B4-BE49-F238E27FC236}">
                <a16:creationId xmlns:a16="http://schemas.microsoft.com/office/drawing/2014/main" id="{94A21347-3664-DCBB-3B35-CDD846989FD5}"/>
              </a:ext>
            </a:extLst>
          </p:cNvPr>
          <p:cNvSpPr txBox="1"/>
          <p:nvPr/>
        </p:nvSpPr>
        <p:spPr>
          <a:xfrm>
            <a:off x="8318759" y="2902814"/>
            <a:ext cx="357351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latin typeface="Times New Roman"/>
                <a:cs typeface="Times New Roman"/>
              </a:rPr>
              <a:t>Key-</a:t>
            </a:r>
            <a:endParaRPr lang="en-US" sz="1300">
              <a:ea typeface="Calibri"/>
              <a:cs typeface="Calibri"/>
            </a:endParaRPr>
          </a:p>
          <a:p>
            <a:r>
              <a:rPr lang="en-US" sz="1300" dirty="0">
                <a:solidFill>
                  <a:srgbClr val="4472C4"/>
                </a:solidFill>
                <a:latin typeface="Times New Roman"/>
                <a:cs typeface="Times New Roman"/>
              </a:rPr>
              <a:t>Blue</a:t>
            </a:r>
            <a:r>
              <a:rPr lang="en-US" sz="1300" dirty="0">
                <a:latin typeface="Times New Roman"/>
                <a:cs typeface="Times New Roman"/>
              </a:rPr>
              <a:t>: emissions associated with the battery</a:t>
            </a:r>
            <a:endParaRPr lang="en-US" sz="1300">
              <a:ea typeface="Calibri"/>
              <a:cs typeface="Calibri"/>
            </a:endParaRPr>
          </a:p>
          <a:p>
            <a:r>
              <a:rPr lang="en-US" sz="1300" dirty="0">
                <a:solidFill>
                  <a:srgbClr val="ED7D31"/>
                </a:solidFill>
                <a:latin typeface="Times New Roman"/>
                <a:cs typeface="Times New Roman"/>
              </a:rPr>
              <a:t>Orange: </a:t>
            </a:r>
            <a:r>
              <a:rPr lang="en-US" sz="1300" dirty="0">
                <a:latin typeface="Times New Roman"/>
                <a:cs typeface="Times New Roman"/>
              </a:rPr>
              <a:t>the rest of the vehicle manufacturing (e.g., extracting materials, manufacturing and assembling other parts, and vehicle assembly) and end-of-life (recycling or disposal)</a:t>
            </a:r>
            <a:endParaRPr lang="en-US" sz="1300">
              <a:ea typeface="Calibri"/>
              <a:cs typeface="Calibri"/>
            </a:endParaRPr>
          </a:p>
          <a:p>
            <a:r>
              <a:rPr lang="en-US" sz="1300" dirty="0">
                <a:solidFill>
                  <a:srgbClr val="7B7B7B"/>
                </a:solidFill>
                <a:latin typeface="Times New Roman"/>
                <a:cs typeface="Times New Roman"/>
              </a:rPr>
              <a:t>Gray:</a:t>
            </a:r>
            <a:r>
              <a:rPr lang="en-US" sz="1300" dirty="0">
                <a:latin typeface="Times New Roman"/>
                <a:cs typeface="Times New Roman"/>
              </a:rPr>
              <a:t> represents upstream emissions associated with producing gasoline or electricity</a:t>
            </a:r>
            <a:endParaRPr lang="en-US" sz="1300">
              <a:ea typeface="Calibri"/>
              <a:cs typeface="Calibri"/>
            </a:endParaRPr>
          </a:p>
          <a:p>
            <a:r>
              <a:rPr lang="en-US" sz="1300" dirty="0">
                <a:solidFill>
                  <a:srgbClr val="FFC000"/>
                </a:solidFill>
                <a:latin typeface="Times New Roman"/>
                <a:cs typeface="Times New Roman"/>
              </a:rPr>
              <a:t>Yellow:</a:t>
            </a:r>
            <a:r>
              <a:rPr lang="en-US" sz="1300" dirty="0">
                <a:latin typeface="Times New Roman"/>
                <a:cs typeface="Times New Roman"/>
              </a:rPr>
              <a:t> shows tailpipe emissions during vehicle operations</a:t>
            </a:r>
            <a:endParaRPr lang="en-US" sz="1300">
              <a:ea typeface="Calibri"/>
              <a:cs typeface="Calibri"/>
            </a:endParaRPr>
          </a:p>
          <a:p>
            <a:pPr algn="l"/>
            <a:endParaRPr lang="en-US" dirty="0">
              <a:cs typeface="Calibri"/>
            </a:endParaRPr>
          </a:p>
        </p:txBody>
      </p:sp>
    </p:spTree>
    <p:extLst>
      <p:ext uri="{BB962C8B-B14F-4D97-AF65-F5344CB8AC3E}">
        <p14:creationId xmlns:p14="http://schemas.microsoft.com/office/powerpoint/2010/main" val="357424864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6A73-814D-EAD6-7815-8E22BA6E4C7D}"/>
              </a:ext>
            </a:extLst>
          </p:cNvPr>
          <p:cNvSpPr>
            <a:spLocks noGrp="1"/>
          </p:cNvSpPr>
          <p:nvPr>
            <p:ph type="title"/>
          </p:nvPr>
        </p:nvSpPr>
        <p:spPr>
          <a:xfrm>
            <a:off x="876691" y="301843"/>
            <a:ext cx="1087720" cy="732312"/>
          </a:xfrm>
        </p:spPr>
        <p:txBody>
          <a:bodyPr anchor="ctr">
            <a:normAutofit/>
          </a:bodyPr>
          <a:lstStyle/>
          <a:p>
            <a:r>
              <a:rPr lang="en-US" sz="1200" dirty="0">
                <a:solidFill>
                  <a:srgbClr val="FFFFFF"/>
                </a:solidFill>
                <a:latin typeface="Times New Roman"/>
                <a:cs typeface="Times New Roman"/>
              </a:rPr>
              <a:t>III. Methods</a:t>
            </a:r>
            <a:endParaRPr lang="en-US" sz="1200" dirty="0"/>
          </a:p>
        </p:txBody>
      </p:sp>
      <p:sp>
        <p:nvSpPr>
          <p:cNvPr id="3" name="Content Placeholder 2">
            <a:extLst>
              <a:ext uri="{FF2B5EF4-FFF2-40B4-BE49-F238E27FC236}">
                <a16:creationId xmlns:a16="http://schemas.microsoft.com/office/drawing/2014/main" id="{BEC18CF8-32A9-C645-5020-CD5FB55EAB8C}"/>
              </a:ext>
            </a:extLst>
          </p:cNvPr>
          <p:cNvSpPr>
            <a:spLocks noGrp="1"/>
          </p:cNvSpPr>
          <p:nvPr>
            <p:ph idx="1"/>
          </p:nvPr>
        </p:nvSpPr>
        <p:spPr>
          <a:xfrm>
            <a:off x="656742" y="964938"/>
            <a:ext cx="8099565" cy="1736288"/>
          </a:xfrm>
        </p:spPr>
        <p:txBody>
          <a:bodyPr vert="horz" lIns="91440" tIns="45720" rIns="91440" bIns="45720" rtlCol="0" anchor="t">
            <a:normAutofit/>
          </a:bodyPr>
          <a:lstStyle/>
          <a:p>
            <a:r>
              <a:rPr lang="en-US" sz="1900" b="1" dirty="0">
                <a:latin typeface="Times New Roman"/>
                <a:cs typeface="Times New Roman"/>
              </a:rPr>
              <a:t>Question4: How does disposing the batteries of EV’s affect the environment? </a:t>
            </a:r>
            <a:r>
              <a:rPr lang="en-US" sz="1900" dirty="0">
                <a:latin typeface="Times New Roman"/>
                <a:cs typeface="Times New Roman"/>
              </a:rPr>
              <a:t>The Circle graph and chart have the percentages of the company's products where they came from and the amount of the materials, they were able to recycle.</a:t>
            </a:r>
            <a:endParaRPr lang="en-US" sz="1900" dirty="0">
              <a:latin typeface="Calibri" panose="020F0502020204030204"/>
              <a:cs typeface="Calibri" panose="020F0502020204030204"/>
            </a:endParaRPr>
          </a:p>
          <a:p>
            <a:endParaRPr lang="en-US" sz="1900" b="1">
              <a:latin typeface="Times New Roman"/>
              <a:cs typeface="Times New Roman"/>
            </a:endParaRPr>
          </a:p>
        </p:txBody>
      </p:sp>
      <p:pic>
        <p:nvPicPr>
          <p:cNvPr id="5" name="Picture 4" descr="A chart with pie charts and numbers&#10;&#10;Description automatically generated">
            <a:extLst>
              <a:ext uri="{FF2B5EF4-FFF2-40B4-BE49-F238E27FC236}">
                <a16:creationId xmlns:a16="http://schemas.microsoft.com/office/drawing/2014/main" id="{42C4AAB2-BB4A-4796-25F6-A987B5DCA05F}"/>
              </a:ext>
            </a:extLst>
          </p:cNvPr>
          <p:cNvPicPr>
            <a:picLocks noChangeAspect="1"/>
          </p:cNvPicPr>
          <p:nvPr/>
        </p:nvPicPr>
        <p:blipFill>
          <a:blip r:embed="rId2"/>
          <a:stretch>
            <a:fillRect/>
          </a:stretch>
        </p:blipFill>
        <p:spPr>
          <a:xfrm>
            <a:off x="5828530" y="2311780"/>
            <a:ext cx="5965033" cy="4234536"/>
          </a:xfrm>
          <a:prstGeom prst="rect">
            <a:avLst/>
          </a:prstGeom>
        </p:spPr>
      </p:pic>
      <p:sp>
        <p:nvSpPr>
          <p:cNvPr id="4" name="TextBox 3">
            <a:extLst>
              <a:ext uri="{FF2B5EF4-FFF2-40B4-BE49-F238E27FC236}">
                <a16:creationId xmlns:a16="http://schemas.microsoft.com/office/drawing/2014/main" id="{C9266D28-3B88-D3E0-5778-FB07BC4F1BD9}"/>
              </a:ext>
            </a:extLst>
          </p:cNvPr>
          <p:cNvSpPr txBox="1"/>
          <p:nvPr/>
        </p:nvSpPr>
        <p:spPr>
          <a:xfrm>
            <a:off x="1208689" y="3363310"/>
            <a:ext cx="1510862" cy="735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43B7B6ED-F212-CDD8-C70F-B27FE6158387}"/>
              </a:ext>
            </a:extLst>
          </p:cNvPr>
          <p:cNvSpPr txBox="1"/>
          <p:nvPr/>
        </p:nvSpPr>
        <p:spPr>
          <a:xfrm>
            <a:off x="167899" y="5463152"/>
            <a:ext cx="2957592"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65000"/>
                  </a:schemeClr>
                </a:solidFill>
                <a:latin typeface="Times New Roman"/>
                <a:cs typeface="Times New Roman"/>
              </a:rPr>
              <a:t>Data: There is this company out in Arizona that has specialized in recycling lithium-ion batteries, and they say if the batteries come to them that the batteries can be recycled to an infinite number of times and, that 95% of the battery's resources are able to be recycled as well. </a:t>
            </a:r>
            <a:endParaRPr lang="en-US" sz="1100" dirty="0">
              <a:solidFill>
                <a:schemeClr val="tx1">
                  <a:lumMod val="65000"/>
                </a:schemeClr>
              </a:solidFill>
            </a:endParaRPr>
          </a:p>
        </p:txBody>
      </p:sp>
    </p:spTree>
    <p:extLst>
      <p:ext uri="{BB962C8B-B14F-4D97-AF65-F5344CB8AC3E}">
        <p14:creationId xmlns:p14="http://schemas.microsoft.com/office/powerpoint/2010/main" val="330527943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EDDE-252F-D6ED-EAE1-3DD34331FF33}"/>
              </a:ext>
            </a:extLst>
          </p:cNvPr>
          <p:cNvSpPr>
            <a:spLocks noGrp="1"/>
          </p:cNvSpPr>
          <p:nvPr>
            <p:ph type="title"/>
          </p:nvPr>
        </p:nvSpPr>
        <p:spPr>
          <a:xfrm>
            <a:off x="179368" y="763758"/>
            <a:ext cx="5074368" cy="874938"/>
          </a:xfrm>
        </p:spPr>
        <p:txBody>
          <a:bodyPr anchor="b">
            <a:normAutofit/>
          </a:bodyPr>
          <a:lstStyle/>
          <a:p>
            <a:r>
              <a:rPr lang="en-US" sz="4800">
                <a:solidFill>
                  <a:schemeClr val="bg1"/>
                </a:solidFill>
                <a:latin typeface="Times New Roman"/>
                <a:cs typeface="Times New Roman"/>
              </a:rPr>
              <a:t>III. Methods</a:t>
            </a:r>
            <a:endParaRPr lang="en-US" sz="4800">
              <a:solidFill>
                <a:schemeClr val="bg1"/>
              </a:solidFill>
            </a:endParaRPr>
          </a:p>
        </p:txBody>
      </p:sp>
      <p:sp>
        <p:nvSpPr>
          <p:cNvPr id="3" name="Content Placeholder 2">
            <a:extLst>
              <a:ext uri="{FF2B5EF4-FFF2-40B4-BE49-F238E27FC236}">
                <a16:creationId xmlns:a16="http://schemas.microsoft.com/office/drawing/2014/main" id="{CE64FC53-9701-F48D-8EF2-C320AA04EF72}"/>
              </a:ext>
            </a:extLst>
          </p:cNvPr>
          <p:cNvSpPr>
            <a:spLocks/>
          </p:cNvSpPr>
          <p:nvPr/>
        </p:nvSpPr>
        <p:spPr>
          <a:xfrm>
            <a:off x="367548" y="1640997"/>
            <a:ext cx="5121974" cy="2954087"/>
          </a:xfrm>
          <a:prstGeom prst="rect">
            <a:avLst/>
          </a:prstGeom>
        </p:spPr>
        <p:txBody>
          <a:bodyPr vert="horz" lIns="91440" tIns="45720" rIns="91440" bIns="45720" rtlCol="0" anchor="t">
            <a:normAutofit/>
          </a:bodyPr>
          <a:lstStyle/>
          <a:p>
            <a:pPr defTabSz="457200">
              <a:lnSpc>
                <a:spcPct val="90000"/>
              </a:lnSpc>
              <a:spcAft>
                <a:spcPts val="600"/>
              </a:spcAft>
            </a:pPr>
            <a:r>
              <a:rPr lang="en-US" sz="1500" b="1" kern="1200" dirty="0">
                <a:latin typeface="Times New Roman"/>
                <a:ea typeface="+mn-ea"/>
                <a:cs typeface="Times New Roman"/>
              </a:rPr>
              <a:t>Question5: Are synthetic fuels a better alternative than electricity</a:t>
            </a:r>
            <a:r>
              <a:rPr lang="en-US" sz="1500" kern="1200" dirty="0">
                <a:latin typeface="Times New Roman"/>
                <a:ea typeface="+mn-ea"/>
                <a:cs typeface="Times New Roman"/>
              </a:rPr>
              <a:t>? The article discusses the role of sustainable fuels in decarbonizing energy systems. The graph shows that the share of sustainable fuels in transportation’s energy demand is expected to increase significantly over time, with a range of 7% to 37% by 2050. Sustainable fuels are expected to play an increasingly important role in transportation, including aviation and heavy-duty road transport. Growth in sustainable fuels until 2035 is driven primarily by road transport, while aviation plays an increasingly important role thereafter. The main goal of using alternative fuels is to quickly decrease the carbon put off by cars but does not seem to be the long-term solution.</a:t>
            </a:r>
            <a:endParaRPr lang="en-US" sz="1500" kern="1200" dirty="0">
              <a:latin typeface="Calibri" panose="020F0502020204030204"/>
              <a:ea typeface="+mn-ea"/>
              <a:cs typeface="Calibri" panose="020F0502020204030204"/>
            </a:endParaRPr>
          </a:p>
        </p:txBody>
      </p:sp>
      <p:sp>
        <p:nvSpPr>
          <p:cNvPr id="4" name="TextBox 3">
            <a:extLst>
              <a:ext uri="{FF2B5EF4-FFF2-40B4-BE49-F238E27FC236}">
                <a16:creationId xmlns:a16="http://schemas.microsoft.com/office/drawing/2014/main" id="{0C04E637-9504-19A5-1963-FB1118BCDCA6}"/>
              </a:ext>
            </a:extLst>
          </p:cNvPr>
          <p:cNvSpPr txBox="1"/>
          <p:nvPr/>
        </p:nvSpPr>
        <p:spPr>
          <a:xfrm>
            <a:off x="2813" y="5579239"/>
            <a:ext cx="4862941"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spcAft>
                <a:spcPts val="600"/>
              </a:spcAft>
            </a:pPr>
            <a:r>
              <a:rPr lang="en-US" sz="1100" kern="1200" dirty="0">
                <a:solidFill>
                  <a:schemeClr val="tx1">
                    <a:lumMod val="65000"/>
                  </a:schemeClr>
                </a:solidFill>
                <a:latin typeface="Times New Roman"/>
                <a:ea typeface="+mn-ea"/>
                <a:cs typeface="Times New Roman"/>
              </a:rPr>
              <a:t>The data for this article was gathered by McKinsey &amp; Company, a global management consulting firm. The report provides an outlook to 2050 for each energy type and carrier, including hydrogen, sustainable fuels, natural gas, oil, and coal, as well as a view on the role of carbon capture, utilization, and storage (CCUS). Most of the data was primary research involving interviews with industry experts and stakeholders, while secondary research involved reviewing of existing literature and data sources.</a:t>
            </a:r>
            <a:endParaRPr lang="en-US" sz="1100" dirty="0">
              <a:solidFill>
                <a:schemeClr val="tx1">
                  <a:lumMod val="65000"/>
                </a:schemeClr>
              </a:solidFill>
            </a:endParaRPr>
          </a:p>
        </p:txBody>
      </p:sp>
      <p:pic>
        <p:nvPicPr>
          <p:cNvPr id="6" name="Picture 5" descr="A graph of fuel prices&#10;&#10;Description automatically generated">
            <a:extLst>
              <a:ext uri="{FF2B5EF4-FFF2-40B4-BE49-F238E27FC236}">
                <a16:creationId xmlns:a16="http://schemas.microsoft.com/office/drawing/2014/main" id="{D16D41A9-ABBF-16BC-2365-1A7905D66B92}"/>
              </a:ext>
            </a:extLst>
          </p:cNvPr>
          <p:cNvPicPr>
            <a:picLocks noChangeAspect="1"/>
          </p:cNvPicPr>
          <p:nvPr/>
        </p:nvPicPr>
        <p:blipFill>
          <a:blip r:embed="rId2"/>
          <a:stretch>
            <a:fillRect/>
          </a:stretch>
        </p:blipFill>
        <p:spPr>
          <a:xfrm>
            <a:off x="6361608" y="833930"/>
            <a:ext cx="5467924" cy="4397541"/>
          </a:xfrm>
          <a:prstGeom prst="rect">
            <a:avLst/>
          </a:prstGeom>
        </p:spPr>
      </p:pic>
      <p:sp>
        <p:nvSpPr>
          <p:cNvPr id="7" name="TextBox 6">
            <a:extLst>
              <a:ext uri="{FF2B5EF4-FFF2-40B4-BE49-F238E27FC236}">
                <a16:creationId xmlns:a16="http://schemas.microsoft.com/office/drawing/2014/main" id="{749C82F3-4848-2976-F4EB-A8CE4E1EB92A}"/>
              </a:ext>
            </a:extLst>
          </p:cNvPr>
          <p:cNvSpPr txBox="1"/>
          <p:nvPr/>
        </p:nvSpPr>
        <p:spPr>
          <a:xfrm>
            <a:off x="6902830" y="5371435"/>
            <a:ext cx="4954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spcAft>
                <a:spcPts val="600"/>
              </a:spcAft>
            </a:pPr>
            <a:r>
              <a:rPr lang="en-US" sz="600" kern="1200" dirty="0">
                <a:latin typeface="Times New Roman"/>
                <a:ea typeface="+mn-ea"/>
                <a:cs typeface="Times New Roman"/>
              </a:rPr>
              <a:t>(</a:t>
            </a:r>
            <a:r>
              <a:rPr lang="en-US" sz="1200" kern="1200" dirty="0">
                <a:latin typeface="Times New Roman"/>
                <a:ea typeface="+mn-ea"/>
                <a:cs typeface="Times New Roman"/>
              </a:rPr>
              <a:t>The graph shows the projected share of sustainable fuels in transportation’s energy demand by 2050, based on net-zero ambition levels across countries. The x-axis represents the years from 2020 to 2050, while the y-axis represents the percentage of sustainable fuels in transportation’s energy demand.)</a:t>
            </a:r>
            <a:endParaRPr lang="en-US" sz="1200" dirty="0"/>
          </a:p>
        </p:txBody>
      </p:sp>
      <p:sp>
        <p:nvSpPr>
          <p:cNvPr id="8" name="TextBox 7">
            <a:extLst>
              <a:ext uri="{FF2B5EF4-FFF2-40B4-BE49-F238E27FC236}">
                <a16:creationId xmlns:a16="http://schemas.microsoft.com/office/drawing/2014/main" id="{0F7273B2-643B-A91D-CDC2-CF72B78F20F3}"/>
              </a:ext>
            </a:extLst>
          </p:cNvPr>
          <p:cNvSpPr txBox="1"/>
          <p:nvPr/>
        </p:nvSpPr>
        <p:spPr>
          <a:xfrm>
            <a:off x="503694" y="503695"/>
            <a:ext cx="14981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III. Methods</a:t>
            </a:r>
            <a:endParaRPr lang="en-US" dirty="0"/>
          </a:p>
        </p:txBody>
      </p:sp>
    </p:spTree>
    <p:extLst>
      <p:ext uri="{BB962C8B-B14F-4D97-AF65-F5344CB8AC3E}">
        <p14:creationId xmlns:p14="http://schemas.microsoft.com/office/powerpoint/2010/main" val="28359792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5E48-904B-4E1D-C404-AB46F46044ED}"/>
              </a:ext>
            </a:extLst>
          </p:cNvPr>
          <p:cNvSpPr>
            <a:spLocks noGrp="1"/>
          </p:cNvSpPr>
          <p:nvPr>
            <p:ph type="title"/>
          </p:nvPr>
        </p:nvSpPr>
        <p:spPr>
          <a:xfrm>
            <a:off x="961876" y="992707"/>
            <a:ext cx="2629018" cy="1041901"/>
          </a:xfrm>
        </p:spPr>
        <p:txBody>
          <a:bodyPr vert="horz" lIns="91440" tIns="45720" rIns="91440" bIns="45720" rtlCol="0" anchor="ctr">
            <a:normAutofit/>
          </a:bodyPr>
          <a:lstStyle/>
          <a:p>
            <a:r>
              <a:rPr lang="en-US" sz="4000" kern="1200">
                <a:solidFill>
                  <a:schemeClr val="tx1"/>
                </a:solidFill>
                <a:latin typeface="+mj-lt"/>
                <a:ea typeface="+mj-ea"/>
                <a:cs typeface="+mj-cs"/>
              </a:rPr>
              <a:t>IV. Results</a:t>
            </a:r>
          </a:p>
        </p:txBody>
      </p:sp>
      <p:sp>
        <p:nvSpPr>
          <p:cNvPr id="3" name="Content Placeholder 2">
            <a:extLst>
              <a:ext uri="{FF2B5EF4-FFF2-40B4-BE49-F238E27FC236}">
                <a16:creationId xmlns:a16="http://schemas.microsoft.com/office/drawing/2014/main" id="{4A27F9EA-EFC5-DA8B-0E69-9E6C5012E80A}"/>
              </a:ext>
            </a:extLst>
          </p:cNvPr>
          <p:cNvSpPr>
            <a:spLocks noGrp="1"/>
          </p:cNvSpPr>
          <p:nvPr>
            <p:ph idx="1"/>
          </p:nvPr>
        </p:nvSpPr>
        <p:spPr>
          <a:xfrm>
            <a:off x="1452656" y="2701427"/>
            <a:ext cx="4483324" cy="2699968"/>
          </a:xfrm>
        </p:spPr>
        <p:txBody>
          <a:bodyPr vert="horz" lIns="91440" tIns="45720" rIns="91440" bIns="45720" rtlCol="0">
            <a:normAutofit/>
          </a:bodyPr>
          <a:lstStyle/>
          <a:p>
            <a:endParaRPr lang="en-US" sz="2000"/>
          </a:p>
          <a:p>
            <a:endParaRPr lang="en-US" sz="2000"/>
          </a:p>
        </p:txBody>
      </p:sp>
      <p:sp>
        <p:nvSpPr>
          <p:cNvPr id="4" name="TextBox 3">
            <a:extLst>
              <a:ext uri="{FF2B5EF4-FFF2-40B4-BE49-F238E27FC236}">
                <a16:creationId xmlns:a16="http://schemas.microsoft.com/office/drawing/2014/main" id="{EE05C836-1374-2D28-011B-29F99D8E6516}"/>
              </a:ext>
            </a:extLst>
          </p:cNvPr>
          <p:cNvSpPr txBox="1"/>
          <p:nvPr/>
        </p:nvSpPr>
        <p:spPr>
          <a:xfrm>
            <a:off x="3288424" y="406880"/>
            <a:ext cx="8720668" cy="60384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1400" b="1" dirty="0">
                <a:latin typeface="Times New Roman"/>
                <a:cs typeface="Times New Roman"/>
              </a:rPr>
              <a:t>Impact of Electric Vehicles on the Environment:</a:t>
            </a:r>
            <a:r>
              <a:rPr lang="en-US" sz="1400" dirty="0">
                <a:latin typeface="Times New Roman"/>
                <a:cs typeface="Times New Roman"/>
              </a:rPr>
              <a:t> Electric vehicles (EVs) have emerged as a promising alternative to traditional gasoline-powered cars, primarily relying on lithium-ion batteries. These batteries, consisting of metal oxide and carbon, comprise essential components such as lithium ions. While the demand for these critical materials has surged, the extraction methods for cobalt, nickel, and lithium have raised environmental concerns. Notably, efforts are underway to explore more sustainable mining practices for these materials. However, the global EV and supply-chain market is currently dominated by China, highlighting geopolitical complexities, such as cobalt extraction from the Democratic Republic of Congo, nickel reserves in Indonesia, Australia, and Brazil, and lithium production in South America's 'Lithium Triangle.'</a:t>
            </a:r>
            <a:endParaRPr lang="en-US" sz="1400">
              <a:latin typeface="Times New Roman"/>
              <a:ea typeface="Calibri"/>
              <a:cs typeface="Times New Roman"/>
            </a:endParaRPr>
          </a:p>
          <a:p>
            <a:pPr indent="-228600">
              <a:lnSpc>
                <a:spcPct val="90000"/>
              </a:lnSpc>
              <a:spcAft>
                <a:spcPts val="600"/>
              </a:spcAft>
              <a:buFont typeface="Arial" panose="020B0604020202020204" pitchFamily="34" charset="0"/>
              <a:buChar char="•"/>
            </a:pPr>
            <a:r>
              <a:rPr lang="en-US" sz="1400" b="1" dirty="0">
                <a:latin typeface="Times New Roman"/>
                <a:cs typeface="Times New Roman"/>
              </a:rPr>
              <a:t>Usage of Alternative Fuel Vehicles:</a:t>
            </a:r>
            <a:r>
              <a:rPr lang="en-US" sz="1400" dirty="0">
                <a:latin typeface="Times New Roman"/>
                <a:cs typeface="Times New Roman"/>
              </a:rPr>
              <a:t> A mere 15% of vehicles globally are powered by alternative fuels, emphasizing the overwhelming reliance on traditional gasoline, which constitutes 84% of the worldwide vehicle fleet. This stark imbalance underscores the urgent need to address carbon emissions and transition towards more sustainable and environmentally friendly transportation options. Achieving a substantial shift towards alternative fuel vehicles is crucial for mitigating the environmental impact of the global automotive industry and promoting a greener future.</a:t>
            </a:r>
            <a:endParaRPr lang="en-US" sz="1400">
              <a:latin typeface="Times New Roman"/>
              <a:ea typeface="Calibri"/>
              <a:cs typeface="Times New Roman"/>
            </a:endParaRPr>
          </a:p>
          <a:p>
            <a:pPr indent="-228600">
              <a:lnSpc>
                <a:spcPct val="90000"/>
              </a:lnSpc>
              <a:spcAft>
                <a:spcPts val="600"/>
              </a:spcAft>
              <a:buFont typeface="Arial" panose="020B0604020202020204" pitchFamily="34" charset="0"/>
              <a:buChar char="•"/>
            </a:pPr>
            <a:r>
              <a:rPr lang="en-US" sz="1400" b="1" dirty="0">
                <a:latin typeface="Times New Roman"/>
                <a:cs typeface="Times New Roman"/>
              </a:rPr>
              <a:t>Greenhouse Gases and their Environmental Impact:</a:t>
            </a:r>
            <a:r>
              <a:rPr lang="en-US" sz="1400" dirty="0">
                <a:latin typeface="Times New Roman"/>
                <a:cs typeface="Times New Roman"/>
              </a:rPr>
              <a:t> Greenhouse gases, responsible for trapping heat in the Earth's atmosphere and contributing to the greenhouse effect, are a critical consideration in the environmental impact of electric vehicles. A provided graph comparing lifecycle greenhouse gas emissions of EVs and gasoline-powered vehicles reveals that EVs generally have lower emissions over their lifetime. This holds true even when accounting for manufacturing emissions. The graph further highlights a decrease in EV emissions as the electricity grid becomes cleaner, emphasizing the role of cleaner energy sources in enhancing the environmental benefits of electric vehicles.</a:t>
            </a:r>
            <a:endParaRPr lang="en-US" sz="1400">
              <a:latin typeface="Times New Roman"/>
              <a:ea typeface="Calibri"/>
              <a:cs typeface="Times New Roman"/>
            </a:endParaRPr>
          </a:p>
          <a:p>
            <a:pPr indent="-228600">
              <a:lnSpc>
                <a:spcPct val="90000"/>
              </a:lnSpc>
              <a:spcAft>
                <a:spcPts val="600"/>
              </a:spcAft>
              <a:buFont typeface="Arial" panose="020B0604020202020204" pitchFamily="34" charset="0"/>
              <a:buChar char="•"/>
            </a:pPr>
            <a:r>
              <a:rPr lang="en-US" sz="1400" b="1" dirty="0">
                <a:latin typeface="Times New Roman"/>
                <a:cs typeface="Times New Roman"/>
              </a:rPr>
              <a:t>Impact of EV Battery Disposal on the Environment:</a:t>
            </a:r>
            <a:r>
              <a:rPr lang="en-US" sz="1400" dirty="0">
                <a:latin typeface="Times New Roman"/>
                <a:cs typeface="Times New Roman"/>
              </a:rPr>
              <a:t> Disposing of EV batteries is a critical aspect of the environmental equation. A circle graph and chart illustrate the percentages of company products and the amount of materials recycled, shedding light on the recycling efforts within the industry. The environmental impact of EV battery disposal is a complex issue, requiring careful consideration of recycling practices to minimize ecological repercussions.</a:t>
            </a:r>
            <a:endParaRPr lang="en-US" sz="1400">
              <a:latin typeface="Times New Roman"/>
              <a:ea typeface="Calibri"/>
              <a:cs typeface="Times New Roman"/>
            </a:endParaRPr>
          </a:p>
          <a:p>
            <a:pPr indent="-228600">
              <a:lnSpc>
                <a:spcPct val="90000"/>
              </a:lnSpc>
              <a:spcAft>
                <a:spcPts val="600"/>
              </a:spcAft>
              <a:buFont typeface="Arial" panose="020B0604020202020204" pitchFamily="34" charset="0"/>
              <a:buChar char="•"/>
            </a:pPr>
            <a:r>
              <a:rPr lang="en-US" sz="1400" b="1" dirty="0">
                <a:latin typeface="Times New Roman"/>
                <a:cs typeface="Times New Roman"/>
              </a:rPr>
              <a:t>Sustainable Fuels vs. Electricity:</a:t>
            </a:r>
            <a:r>
              <a:rPr lang="en-US" sz="1400" dirty="0">
                <a:latin typeface="Times New Roman"/>
                <a:cs typeface="Times New Roman"/>
              </a:rPr>
              <a:t> The role of sustainable fuels in decarbonizing energy systems is explored, presenting a graph indicating the expected increase in the share of sustainable fuels in transportation's energy demand by 2050. Sustainable fuels are anticipated to play a progressively significant role. While their growth until 2035 is primarily driven by road transport, aviation becomes increasingly important thereafter. The data suggests that sustainable fuels offer a short-term solution to reducing carbon emissions from cars, prompting further exploration for long-term sustainability in transportation alternatives.</a:t>
            </a:r>
            <a:endParaRPr lang="en-US" sz="1400" dirty="0">
              <a:latin typeface="Times New Roman"/>
              <a:ea typeface="Calibri"/>
              <a:cs typeface="Times New Roman"/>
            </a:endParaRPr>
          </a:p>
        </p:txBody>
      </p:sp>
    </p:spTree>
    <p:extLst>
      <p:ext uri="{BB962C8B-B14F-4D97-AF65-F5344CB8AC3E}">
        <p14:creationId xmlns:p14="http://schemas.microsoft.com/office/powerpoint/2010/main" val="378068526"/>
      </p:ext>
    </p:extLst>
  </p:cSld>
  <p:clrMapOvr>
    <a:masterClrMapping/>
  </p:clrMapOvr>
  <p:transitio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TotalTime>
  <Words>3337</Words>
  <Application>Microsoft Macintosh PowerPoint</Application>
  <PresentationFormat>Widescreen</PresentationFormat>
  <Paragraphs>60</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How do electric vehicles (EVs), an alternative fuel source, impact the environment?</vt:lpstr>
      <vt:lpstr>I. Introduction</vt:lpstr>
      <vt:lpstr>II. Background </vt:lpstr>
      <vt:lpstr>III. Methods</vt:lpstr>
      <vt:lpstr>III. Methods</vt:lpstr>
      <vt:lpstr>III. Methods</vt:lpstr>
      <vt:lpstr>III. Methods</vt:lpstr>
      <vt:lpstr>III. Methods</vt:lpstr>
      <vt:lpstr>IV. Results</vt:lpstr>
      <vt:lpstr>V. Discussion</vt:lpstr>
      <vt:lpstr>VI. Conclusion</vt:lpstr>
      <vt:lpstr>VII.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Ray Zhou</cp:lastModifiedBy>
  <cp:revision>397</cp:revision>
  <dcterms:created xsi:type="dcterms:W3CDTF">2023-11-20T16:10:51Z</dcterms:created>
  <dcterms:modified xsi:type="dcterms:W3CDTF">2024-03-12T15:55:30Z</dcterms:modified>
</cp:coreProperties>
</file>